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8"/>
  </p:notesMasterIdLst>
  <p:sldIdLst>
    <p:sldId id="256" r:id="rId2"/>
    <p:sldId id="257" r:id="rId3"/>
    <p:sldId id="282" r:id="rId4"/>
    <p:sldId id="259" r:id="rId5"/>
    <p:sldId id="283" r:id="rId6"/>
    <p:sldId id="260" r:id="rId7"/>
    <p:sldId id="264" r:id="rId8"/>
    <p:sldId id="276" r:id="rId9"/>
    <p:sldId id="261" r:id="rId10"/>
    <p:sldId id="262" r:id="rId11"/>
    <p:sldId id="284" r:id="rId12"/>
    <p:sldId id="263" r:id="rId13"/>
    <p:sldId id="265" r:id="rId14"/>
    <p:sldId id="266" r:id="rId15"/>
    <p:sldId id="267" r:id="rId16"/>
    <p:sldId id="268" r:id="rId17"/>
    <p:sldId id="269" r:id="rId18"/>
    <p:sldId id="270" r:id="rId19"/>
    <p:sldId id="271" r:id="rId20"/>
    <p:sldId id="285" r:id="rId21"/>
    <p:sldId id="286" r:id="rId22"/>
    <p:sldId id="292" r:id="rId23"/>
    <p:sldId id="287" r:id="rId24"/>
    <p:sldId id="272" r:id="rId25"/>
    <p:sldId id="273" r:id="rId26"/>
    <p:sldId id="274" r:id="rId27"/>
    <p:sldId id="275" r:id="rId28"/>
    <p:sldId id="289" r:id="rId29"/>
    <p:sldId id="288" r:id="rId30"/>
    <p:sldId id="277" r:id="rId31"/>
    <p:sldId id="293" r:id="rId32"/>
    <p:sldId id="279" r:id="rId33"/>
    <p:sldId id="280" r:id="rId34"/>
    <p:sldId id="290" r:id="rId35"/>
    <p:sldId id="294" r:id="rId36"/>
    <p:sldId id="291" r:id="rId37"/>
  </p:sldIdLst>
  <p:sldSz cx="12192000" cy="6858000"/>
  <p:notesSz cx="6858000" cy="9144000"/>
  <p:defaultTextStyle>
    <a:defPPr>
      <a:defRPr lang="en-T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588"/>
    <p:restoredTop sz="92398"/>
  </p:normalViewPr>
  <p:slideViewPr>
    <p:cSldViewPr snapToGrid="0" snapToObjects="1">
      <p:cViewPr varScale="1">
        <p:scale>
          <a:sx n="62" d="100"/>
          <a:sy n="62" d="100"/>
        </p:scale>
        <p:origin x="1229"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8AC97B-5C1B-4438-A382-407C45F55EF3}" type="datetimeFigureOut">
              <a:rPr lang="en-US" smtClean="0"/>
              <a:t>1/16/2023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7DA4E2-B861-464A-BCA7-00E205B5D402}" type="slidenum">
              <a:rPr lang="en-US" smtClean="0"/>
              <a:t>‹#›</a:t>
            </a:fld>
            <a:endParaRPr lang="en-US"/>
          </a:p>
        </p:txBody>
      </p:sp>
    </p:spTree>
    <p:extLst>
      <p:ext uri="{BB962C8B-B14F-4D97-AF65-F5344CB8AC3E}">
        <p14:creationId xmlns:p14="http://schemas.microsoft.com/office/powerpoint/2010/main" val="19879676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h-TH" dirty="0"/>
              <a:t> </a:t>
            </a:r>
            <a:endParaRPr lang="en-US" dirty="0"/>
          </a:p>
        </p:txBody>
      </p:sp>
      <p:sp>
        <p:nvSpPr>
          <p:cNvPr id="4" name="Slide Number Placeholder 3"/>
          <p:cNvSpPr>
            <a:spLocks noGrp="1"/>
          </p:cNvSpPr>
          <p:nvPr>
            <p:ph type="sldNum" sz="quarter" idx="5"/>
          </p:nvPr>
        </p:nvSpPr>
        <p:spPr/>
        <p:txBody>
          <a:bodyPr/>
          <a:lstStyle/>
          <a:p>
            <a:fld id="{657DA4E2-B861-464A-BCA7-00E205B5D402}" type="slidenum">
              <a:rPr lang="en-US" smtClean="0"/>
              <a:t>5</a:t>
            </a:fld>
            <a:endParaRPr lang="en-US"/>
          </a:p>
        </p:txBody>
      </p:sp>
    </p:spTree>
    <p:extLst>
      <p:ext uri="{BB962C8B-B14F-4D97-AF65-F5344CB8AC3E}">
        <p14:creationId xmlns:p14="http://schemas.microsoft.com/office/powerpoint/2010/main" val="1712717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08A5B-574C-7C5C-E922-7AE97D7BF5C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TH"/>
          </a:p>
        </p:txBody>
      </p:sp>
      <p:sp>
        <p:nvSpPr>
          <p:cNvPr id="3" name="Subtitle 2">
            <a:extLst>
              <a:ext uri="{FF2B5EF4-FFF2-40B4-BE49-F238E27FC236}">
                <a16:creationId xmlns:a16="http://schemas.microsoft.com/office/drawing/2014/main" id="{07FB0EF6-0582-3119-F1B0-43BCF650255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TH"/>
          </a:p>
        </p:txBody>
      </p:sp>
      <p:sp>
        <p:nvSpPr>
          <p:cNvPr id="4" name="Date Placeholder 3">
            <a:extLst>
              <a:ext uri="{FF2B5EF4-FFF2-40B4-BE49-F238E27FC236}">
                <a16:creationId xmlns:a16="http://schemas.microsoft.com/office/drawing/2014/main" id="{DF08BFAA-0D83-46FE-B265-374085A72FC2}"/>
              </a:ext>
            </a:extLst>
          </p:cNvPr>
          <p:cNvSpPr>
            <a:spLocks noGrp="1"/>
          </p:cNvSpPr>
          <p:nvPr>
            <p:ph type="dt" sz="half" idx="10"/>
          </p:nvPr>
        </p:nvSpPr>
        <p:spPr/>
        <p:txBody>
          <a:bodyPr/>
          <a:lstStyle/>
          <a:p>
            <a:fld id="{08E90737-4E3A-D34C-BFA5-358D4EB250C3}" type="datetimeFigureOut">
              <a:rPr lang="en-TH" smtClean="0"/>
              <a:t>01/16/2023</a:t>
            </a:fld>
            <a:endParaRPr lang="en-TH"/>
          </a:p>
        </p:txBody>
      </p:sp>
      <p:sp>
        <p:nvSpPr>
          <p:cNvPr id="5" name="Footer Placeholder 4">
            <a:extLst>
              <a:ext uri="{FF2B5EF4-FFF2-40B4-BE49-F238E27FC236}">
                <a16:creationId xmlns:a16="http://schemas.microsoft.com/office/drawing/2014/main" id="{A66C596E-829F-58DF-1CD8-2CC4FA39EAE8}"/>
              </a:ext>
            </a:extLst>
          </p:cNvPr>
          <p:cNvSpPr>
            <a:spLocks noGrp="1"/>
          </p:cNvSpPr>
          <p:nvPr>
            <p:ph type="ftr" sz="quarter" idx="11"/>
          </p:nvPr>
        </p:nvSpPr>
        <p:spPr/>
        <p:txBody>
          <a:bodyPr/>
          <a:lstStyle/>
          <a:p>
            <a:endParaRPr lang="en-TH"/>
          </a:p>
        </p:txBody>
      </p:sp>
      <p:sp>
        <p:nvSpPr>
          <p:cNvPr id="6" name="Slide Number Placeholder 5">
            <a:extLst>
              <a:ext uri="{FF2B5EF4-FFF2-40B4-BE49-F238E27FC236}">
                <a16:creationId xmlns:a16="http://schemas.microsoft.com/office/drawing/2014/main" id="{03821967-54C4-F6D8-ADF0-DCCC8C192573}"/>
              </a:ext>
            </a:extLst>
          </p:cNvPr>
          <p:cNvSpPr>
            <a:spLocks noGrp="1"/>
          </p:cNvSpPr>
          <p:nvPr>
            <p:ph type="sldNum" sz="quarter" idx="12"/>
          </p:nvPr>
        </p:nvSpPr>
        <p:spPr/>
        <p:txBody>
          <a:bodyPr/>
          <a:lstStyle/>
          <a:p>
            <a:fld id="{E38C937F-315E-464C-85E2-D59333339296}" type="slidenum">
              <a:rPr lang="en-TH" smtClean="0"/>
              <a:t>‹#›</a:t>
            </a:fld>
            <a:endParaRPr lang="en-TH"/>
          </a:p>
        </p:txBody>
      </p:sp>
    </p:spTree>
    <p:extLst>
      <p:ext uri="{BB962C8B-B14F-4D97-AF65-F5344CB8AC3E}">
        <p14:creationId xmlns:p14="http://schemas.microsoft.com/office/powerpoint/2010/main" val="2193611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57C71-C3B7-74F5-816C-94A8C4900180}"/>
              </a:ext>
            </a:extLst>
          </p:cNvPr>
          <p:cNvSpPr>
            <a:spLocks noGrp="1"/>
          </p:cNvSpPr>
          <p:nvPr>
            <p:ph type="title"/>
          </p:nvPr>
        </p:nvSpPr>
        <p:spPr/>
        <p:txBody>
          <a:bodyPr/>
          <a:lstStyle/>
          <a:p>
            <a:r>
              <a:rPr lang="en-US"/>
              <a:t>Click to edit Master title style</a:t>
            </a:r>
            <a:endParaRPr lang="en-TH"/>
          </a:p>
        </p:txBody>
      </p:sp>
      <p:sp>
        <p:nvSpPr>
          <p:cNvPr id="3" name="Content Placeholder 2">
            <a:extLst>
              <a:ext uri="{FF2B5EF4-FFF2-40B4-BE49-F238E27FC236}">
                <a16:creationId xmlns:a16="http://schemas.microsoft.com/office/drawing/2014/main" id="{F6DA83F0-0ADC-5BBF-BF8F-B3E8BB52EE0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H"/>
          </a:p>
        </p:txBody>
      </p:sp>
      <p:sp>
        <p:nvSpPr>
          <p:cNvPr id="4" name="Date Placeholder 3">
            <a:extLst>
              <a:ext uri="{FF2B5EF4-FFF2-40B4-BE49-F238E27FC236}">
                <a16:creationId xmlns:a16="http://schemas.microsoft.com/office/drawing/2014/main" id="{587739FE-98D2-F03C-D53C-ECF61BEF895E}"/>
              </a:ext>
            </a:extLst>
          </p:cNvPr>
          <p:cNvSpPr>
            <a:spLocks noGrp="1"/>
          </p:cNvSpPr>
          <p:nvPr>
            <p:ph type="dt" sz="half" idx="10"/>
          </p:nvPr>
        </p:nvSpPr>
        <p:spPr/>
        <p:txBody>
          <a:bodyPr/>
          <a:lstStyle/>
          <a:p>
            <a:fld id="{08E90737-4E3A-D34C-BFA5-358D4EB250C3}" type="datetimeFigureOut">
              <a:rPr lang="en-TH" smtClean="0"/>
              <a:t>01/16/2023</a:t>
            </a:fld>
            <a:endParaRPr lang="en-TH"/>
          </a:p>
        </p:txBody>
      </p:sp>
      <p:sp>
        <p:nvSpPr>
          <p:cNvPr id="5" name="Footer Placeholder 4">
            <a:extLst>
              <a:ext uri="{FF2B5EF4-FFF2-40B4-BE49-F238E27FC236}">
                <a16:creationId xmlns:a16="http://schemas.microsoft.com/office/drawing/2014/main" id="{0B51676A-C3BE-695C-07BE-AF41A8A1587B}"/>
              </a:ext>
            </a:extLst>
          </p:cNvPr>
          <p:cNvSpPr>
            <a:spLocks noGrp="1"/>
          </p:cNvSpPr>
          <p:nvPr>
            <p:ph type="ftr" sz="quarter" idx="11"/>
          </p:nvPr>
        </p:nvSpPr>
        <p:spPr/>
        <p:txBody>
          <a:bodyPr/>
          <a:lstStyle/>
          <a:p>
            <a:endParaRPr lang="en-TH"/>
          </a:p>
        </p:txBody>
      </p:sp>
      <p:sp>
        <p:nvSpPr>
          <p:cNvPr id="6" name="Slide Number Placeholder 5">
            <a:extLst>
              <a:ext uri="{FF2B5EF4-FFF2-40B4-BE49-F238E27FC236}">
                <a16:creationId xmlns:a16="http://schemas.microsoft.com/office/drawing/2014/main" id="{D6E371EA-8054-5357-B12B-5AE410EB194C}"/>
              </a:ext>
            </a:extLst>
          </p:cNvPr>
          <p:cNvSpPr>
            <a:spLocks noGrp="1"/>
          </p:cNvSpPr>
          <p:nvPr>
            <p:ph type="sldNum" sz="quarter" idx="12"/>
          </p:nvPr>
        </p:nvSpPr>
        <p:spPr/>
        <p:txBody>
          <a:bodyPr/>
          <a:lstStyle/>
          <a:p>
            <a:fld id="{E38C937F-315E-464C-85E2-D59333339296}" type="slidenum">
              <a:rPr lang="en-TH" smtClean="0"/>
              <a:t>‹#›</a:t>
            </a:fld>
            <a:endParaRPr lang="en-TH"/>
          </a:p>
        </p:txBody>
      </p:sp>
    </p:spTree>
    <p:extLst>
      <p:ext uri="{BB962C8B-B14F-4D97-AF65-F5344CB8AC3E}">
        <p14:creationId xmlns:p14="http://schemas.microsoft.com/office/powerpoint/2010/main" val="895473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8AF2F-5CF7-670F-E695-3EA1C58FEA1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TH"/>
          </a:p>
        </p:txBody>
      </p:sp>
      <p:sp>
        <p:nvSpPr>
          <p:cNvPr id="3" name="Text Placeholder 2">
            <a:extLst>
              <a:ext uri="{FF2B5EF4-FFF2-40B4-BE49-F238E27FC236}">
                <a16:creationId xmlns:a16="http://schemas.microsoft.com/office/drawing/2014/main" id="{586875DC-E363-83CD-A083-3717CD2E146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E8AB551-1BB2-341F-26B2-6B82BFDEBFFF}"/>
              </a:ext>
            </a:extLst>
          </p:cNvPr>
          <p:cNvSpPr>
            <a:spLocks noGrp="1"/>
          </p:cNvSpPr>
          <p:nvPr>
            <p:ph type="dt" sz="half" idx="10"/>
          </p:nvPr>
        </p:nvSpPr>
        <p:spPr/>
        <p:txBody>
          <a:bodyPr/>
          <a:lstStyle/>
          <a:p>
            <a:fld id="{08E90737-4E3A-D34C-BFA5-358D4EB250C3}" type="datetimeFigureOut">
              <a:rPr lang="en-TH" smtClean="0"/>
              <a:t>01/16/2023</a:t>
            </a:fld>
            <a:endParaRPr lang="en-TH"/>
          </a:p>
        </p:txBody>
      </p:sp>
      <p:sp>
        <p:nvSpPr>
          <p:cNvPr id="5" name="Footer Placeholder 4">
            <a:extLst>
              <a:ext uri="{FF2B5EF4-FFF2-40B4-BE49-F238E27FC236}">
                <a16:creationId xmlns:a16="http://schemas.microsoft.com/office/drawing/2014/main" id="{AF631280-7371-A3BD-006E-B279C7501F67}"/>
              </a:ext>
            </a:extLst>
          </p:cNvPr>
          <p:cNvSpPr>
            <a:spLocks noGrp="1"/>
          </p:cNvSpPr>
          <p:nvPr>
            <p:ph type="ftr" sz="quarter" idx="11"/>
          </p:nvPr>
        </p:nvSpPr>
        <p:spPr/>
        <p:txBody>
          <a:bodyPr/>
          <a:lstStyle/>
          <a:p>
            <a:endParaRPr lang="en-TH"/>
          </a:p>
        </p:txBody>
      </p:sp>
      <p:sp>
        <p:nvSpPr>
          <p:cNvPr id="6" name="Slide Number Placeholder 5">
            <a:extLst>
              <a:ext uri="{FF2B5EF4-FFF2-40B4-BE49-F238E27FC236}">
                <a16:creationId xmlns:a16="http://schemas.microsoft.com/office/drawing/2014/main" id="{FC518660-DAB9-8BFE-5F44-F428821F1110}"/>
              </a:ext>
            </a:extLst>
          </p:cNvPr>
          <p:cNvSpPr>
            <a:spLocks noGrp="1"/>
          </p:cNvSpPr>
          <p:nvPr>
            <p:ph type="sldNum" sz="quarter" idx="12"/>
          </p:nvPr>
        </p:nvSpPr>
        <p:spPr/>
        <p:txBody>
          <a:bodyPr/>
          <a:lstStyle/>
          <a:p>
            <a:fld id="{E38C937F-315E-464C-85E2-D59333339296}" type="slidenum">
              <a:rPr lang="en-TH" smtClean="0"/>
              <a:t>‹#›</a:t>
            </a:fld>
            <a:endParaRPr lang="en-TH"/>
          </a:p>
        </p:txBody>
      </p:sp>
    </p:spTree>
    <p:extLst>
      <p:ext uri="{BB962C8B-B14F-4D97-AF65-F5344CB8AC3E}">
        <p14:creationId xmlns:p14="http://schemas.microsoft.com/office/powerpoint/2010/main" val="11888000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E651E-A6A5-2F6B-07CC-0F29A79AD9A2}"/>
              </a:ext>
            </a:extLst>
          </p:cNvPr>
          <p:cNvSpPr>
            <a:spLocks noGrp="1"/>
          </p:cNvSpPr>
          <p:nvPr>
            <p:ph type="title"/>
          </p:nvPr>
        </p:nvSpPr>
        <p:spPr/>
        <p:txBody>
          <a:bodyPr/>
          <a:lstStyle/>
          <a:p>
            <a:r>
              <a:rPr lang="en-US"/>
              <a:t>Click to edit Master title style</a:t>
            </a:r>
            <a:endParaRPr lang="en-TH"/>
          </a:p>
        </p:txBody>
      </p:sp>
      <p:sp>
        <p:nvSpPr>
          <p:cNvPr id="3" name="Content Placeholder 2">
            <a:extLst>
              <a:ext uri="{FF2B5EF4-FFF2-40B4-BE49-F238E27FC236}">
                <a16:creationId xmlns:a16="http://schemas.microsoft.com/office/drawing/2014/main" id="{B3AECD00-CD6A-DF9D-2A80-1256BC022BC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H"/>
          </a:p>
        </p:txBody>
      </p:sp>
      <p:sp>
        <p:nvSpPr>
          <p:cNvPr id="4" name="Content Placeholder 3">
            <a:extLst>
              <a:ext uri="{FF2B5EF4-FFF2-40B4-BE49-F238E27FC236}">
                <a16:creationId xmlns:a16="http://schemas.microsoft.com/office/drawing/2014/main" id="{B6676AC4-FE03-1C67-A624-FA9BC3249FF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H"/>
          </a:p>
        </p:txBody>
      </p:sp>
      <p:sp>
        <p:nvSpPr>
          <p:cNvPr id="5" name="Date Placeholder 4">
            <a:extLst>
              <a:ext uri="{FF2B5EF4-FFF2-40B4-BE49-F238E27FC236}">
                <a16:creationId xmlns:a16="http://schemas.microsoft.com/office/drawing/2014/main" id="{AD29A87D-48CA-266F-91C7-88F5975CE242}"/>
              </a:ext>
            </a:extLst>
          </p:cNvPr>
          <p:cNvSpPr>
            <a:spLocks noGrp="1"/>
          </p:cNvSpPr>
          <p:nvPr>
            <p:ph type="dt" sz="half" idx="10"/>
          </p:nvPr>
        </p:nvSpPr>
        <p:spPr/>
        <p:txBody>
          <a:bodyPr/>
          <a:lstStyle/>
          <a:p>
            <a:fld id="{08E90737-4E3A-D34C-BFA5-358D4EB250C3}" type="datetimeFigureOut">
              <a:rPr lang="en-TH" smtClean="0"/>
              <a:t>01/16/2023</a:t>
            </a:fld>
            <a:endParaRPr lang="en-TH"/>
          </a:p>
        </p:txBody>
      </p:sp>
      <p:sp>
        <p:nvSpPr>
          <p:cNvPr id="6" name="Footer Placeholder 5">
            <a:extLst>
              <a:ext uri="{FF2B5EF4-FFF2-40B4-BE49-F238E27FC236}">
                <a16:creationId xmlns:a16="http://schemas.microsoft.com/office/drawing/2014/main" id="{8748115D-769B-DFF9-6816-E0E00D4163B6}"/>
              </a:ext>
            </a:extLst>
          </p:cNvPr>
          <p:cNvSpPr>
            <a:spLocks noGrp="1"/>
          </p:cNvSpPr>
          <p:nvPr>
            <p:ph type="ftr" sz="quarter" idx="11"/>
          </p:nvPr>
        </p:nvSpPr>
        <p:spPr/>
        <p:txBody>
          <a:bodyPr/>
          <a:lstStyle/>
          <a:p>
            <a:endParaRPr lang="en-TH"/>
          </a:p>
        </p:txBody>
      </p:sp>
      <p:sp>
        <p:nvSpPr>
          <p:cNvPr id="7" name="Slide Number Placeholder 6">
            <a:extLst>
              <a:ext uri="{FF2B5EF4-FFF2-40B4-BE49-F238E27FC236}">
                <a16:creationId xmlns:a16="http://schemas.microsoft.com/office/drawing/2014/main" id="{19B477AE-1F4B-2998-47DB-185AFEB7EB9C}"/>
              </a:ext>
            </a:extLst>
          </p:cNvPr>
          <p:cNvSpPr>
            <a:spLocks noGrp="1"/>
          </p:cNvSpPr>
          <p:nvPr>
            <p:ph type="sldNum" sz="quarter" idx="12"/>
          </p:nvPr>
        </p:nvSpPr>
        <p:spPr/>
        <p:txBody>
          <a:bodyPr/>
          <a:lstStyle/>
          <a:p>
            <a:fld id="{E38C937F-315E-464C-85E2-D59333339296}" type="slidenum">
              <a:rPr lang="en-TH" smtClean="0"/>
              <a:t>‹#›</a:t>
            </a:fld>
            <a:endParaRPr lang="en-TH"/>
          </a:p>
        </p:txBody>
      </p:sp>
    </p:spTree>
    <p:extLst>
      <p:ext uri="{BB962C8B-B14F-4D97-AF65-F5344CB8AC3E}">
        <p14:creationId xmlns:p14="http://schemas.microsoft.com/office/powerpoint/2010/main" val="36825419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A5DDF-8A8A-448C-244F-66B33767D2C6}"/>
              </a:ext>
            </a:extLst>
          </p:cNvPr>
          <p:cNvSpPr>
            <a:spLocks noGrp="1"/>
          </p:cNvSpPr>
          <p:nvPr>
            <p:ph type="title"/>
          </p:nvPr>
        </p:nvSpPr>
        <p:spPr>
          <a:xfrm>
            <a:off x="839788" y="365125"/>
            <a:ext cx="10515600" cy="1325563"/>
          </a:xfrm>
        </p:spPr>
        <p:txBody>
          <a:bodyPr/>
          <a:lstStyle/>
          <a:p>
            <a:r>
              <a:rPr lang="en-US"/>
              <a:t>Click to edit Master title style</a:t>
            </a:r>
            <a:endParaRPr lang="en-TH"/>
          </a:p>
        </p:txBody>
      </p:sp>
      <p:sp>
        <p:nvSpPr>
          <p:cNvPr id="3" name="Text Placeholder 2">
            <a:extLst>
              <a:ext uri="{FF2B5EF4-FFF2-40B4-BE49-F238E27FC236}">
                <a16:creationId xmlns:a16="http://schemas.microsoft.com/office/drawing/2014/main" id="{C77F3B01-20B6-8096-233C-150EBB9948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2823D0F-E04E-745D-9C36-9A67DC1F45A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H"/>
          </a:p>
        </p:txBody>
      </p:sp>
      <p:sp>
        <p:nvSpPr>
          <p:cNvPr id="5" name="Text Placeholder 4">
            <a:extLst>
              <a:ext uri="{FF2B5EF4-FFF2-40B4-BE49-F238E27FC236}">
                <a16:creationId xmlns:a16="http://schemas.microsoft.com/office/drawing/2014/main" id="{90F72576-427A-E151-C9E7-2A2F8F67E1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4FE59BD-FEAD-2E50-44D2-0A95FC2784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H"/>
          </a:p>
        </p:txBody>
      </p:sp>
      <p:sp>
        <p:nvSpPr>
          <p:cNvPr id="7" name="Date Placeholder 6">
            <a:extLst>
              <a:ext uri="{FF2B5EF4-FFF2-40B4-BE49-F238E27FC236}">
                <a16:creationId xmlns:a16="http://schemas.microsoft.com/office/drawing/2014/main" id="{2791EC56-68A7-DDC5-605B-CA5102DB4A0C}"/>
              </a:ext>
            </a:extLst>
          </p:cNvPr>
          <p:cNvSpPr>
            <a:spLocks noGrp="1"/>
          </p:cNvSpPr>
          <p:nvPr>
            <p:ph type="dt" sz="half" idx="10"/>
          </p:nvPr>
        </p:nvSpPr>
        <p:spPr/>
        <p:txBody>
          <a:bodyPr/>
          <a:lstStyle/>
          <a:p>
            <a:fld id="{08E90737-4E3A-D34C-BFA5-358D4EB250C3}" type="datetimeFigureOut">
              <a:rPr lang="en-TH" smtClean="0"/>
              <a:t>01/16/2023</a:t>
            </a:fld>
            <a:endParaRPr lang="en-TH"/>
          </a:p>
        </p:txBody>
      </p:sp>
      <p:sp>
        <p:nvSpPr>
          <p:cNvPr id="8" name="Footer Placeholder 7">
            <a:extLst>
              <a:ext uri="{FF2B5EF4-FFF2-40B4-BE49-F238E27FC236}">
                <a16:creationId xmlns:a16="http://schemas.microsoft.com/office/drawing/2014/main" id="{1D37ED55-74E1-3C34-6F64-B727AB284D7F}"/>
              </a:ext>
            </a:extLst>
          </p:cNvPr>
          <p:cNvSpPr>
            <a:spLocks noGrp="1"/>
          </p:cNvSpPr>
          <p:nvPr>
            <p:ph type="ftr" sz="quarter" idx="11"/>
          </p:nvPr>
        </p:nvSpPr>
        <p:spPr/>
        <p:txBody>
          <a:bodyPr/>
          <a:lstStyle/>
          <a:p>
            <a:endParaRPr lang="en-TH"/>
          </a:p>
        </p:txBody>
      </p:sp>
      <p:sp>
        <p:nvSpPr>
          <p:cNvPr id="9" name="Slide Number Placeholder 8">
            <a:extLst>
              <a:ext uri="{FF2B5EF4-FFF2-40B4-BE49-F238E27FC236}">
                <a16:creationId xmlns:a16="http://schemas.microsoft.com/office/drawing/2014/main" id="{80D0C84C-0E83-B973-CEAC-B804E9F7D52D}"/>
              </a:ext>
            </a:extLst>
          </p:cNvPr>
          <p:cNvSpPr>
            <a:spLocks noGrp="1"/>
          </p:cNvSpPr>
          <p:nvPr>
            <p:ph type="sldNum" sz="quarter" idx="12"/>
          </p:nvPr>
        </p:nvSpPr>
        <p:spPr/>
        <p:txBody>
          <a:bodyPr/>
          <a:lstStyle/>
          <a:p>
            <a:fld id="{E38C937F-315E-464C-85E2-D59333339296}" type="slidenum">
              <a:rPr lang="en-TH" smtClean="0"/>
              <a:t>‹#›</a:t>
            </a:fld>
            <a:endParaRPr lang="en-TH"/>
          </a:p>
        </p:txBody>
      </p:sp>
    </p:spTree>
    <p:extLst>
      <p:ext uri="{BB962C8B-B14F-4D97-AF65-F5344CB8AC3E}">
        <p14:creationId xmlns:p14="http://schemas.microsoft.com/office/powerpoint/2010/main" val="28459696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6B4F5-3828-B66A-6ECB-D7693E406EBB}"/>
              </a:ext>
            </a:extLst>
          </p:cNvPr>
          <p:cNvSpPr>
            <a:spLocks noGrp="1"/>
          </p:cNvSpPr>
          <p:nvPr>
            <p:ph type="title"/>
          </p:nvPr>
        </p:nvSpPr>
        <p:spPr/>
        <p:txBody>
          <a:bodyPr/>
          <a:lstStyle/>
          <a:p>
            <a:r>
              <a:rPr lang="en-US"/>
              <a:t>Click to edit Master title style</a:t>
            </a:r>
            <a:endParaRPr lang="en-TH"/>
          </a:p>
        </p:txBody>
      </p:sp>
      <p:sp>
        <p:nvSpPr>
          <p:cNvPr id="3" name="Date Placeholder 2">
            <a:extLst>
              <a:ext uri="{FF2B5EF4-FFF2-40B4-BE49-F238E27FC236}">
                <a16:creationId xmlns:a16="http://schemas.microsoft.com/office/drawing/2014/main" id="{C4850B05-44F4-9488-1436-CE2F57E471C5}"/>
              </a:ext>
            </a:extLst>
          </p:cNvPr>
          <p:cNvSpPr>
            <a:spLocks noGrp="1"/>
          </p:cNvSpPr>
          <p:nvPr>
            <p:ph type="dt" sz="half" idx="10"/>
          </p:nvPr>
        </p:nvSpPr>
        <p:spPr/>
        <p:txBody>
          <a:bodyPr/>
          <a:lstStyle/>
          <a:p>
            <a:fld id="{08E90737-4E3A-D34C-BFA5-358D4EB250C3}" type="datetimeFigureOut">
              <a:rPr lang="en-TH" smtClean="0"/>
              <a:t>01/16/2023</a:t>
            </a:fld>
            <a:endParaRPr lang="en-TH"/>
          </a:p>
        </p:txBody>
      </p:sp>
      <p:sp>
        <p:nvSpPr>
          <p:cNvPr id="4" name="Footer Placeholder 3">
            <a:extLst>
              <a:ext uri="{FF2B5EF4-FFF2-40B4-BE49-F238E27FC236}">
                <a16:creationId xmlns:a16="http://schemas.microsoft.com/office/drawing/2014/main" id="{08FB6962-179F-B2A4-5426-115740397ED6}"/>
              </a:ext>
            </a:extLst>
          </p:cNvPr>
          <p:cNvSpPr>
            <a:spLocks noGrp="1"/>
          </p:cNvSpPr>
          <p:nvPr>
            <p:ph type="ftr" sz="quarter" idx="11"/>
          </p:nvPr>
        </p:nvSpPr>
        <p:spPr/>
        <p:txBody>
          <a:bodyPr/>
          <a:lstStyle/>
          <a:p>
            <a:endParaRPr lang="en-TH"/>
          </a:p>
        </p:txBody>
      </p:sp>
      <p:sp>
        <p:nvSpPr>
          <p:cNvPr id="5" name="Slide Number Placeholder 4">
            <a:extLst>
              <a:ext uri="{FF2B5EF4-FFF2-40B4-BE49-F238E27FC236}">
                <a16:creationId xmlns:a16="http://schemas.microsoft.com/office/drawing/2014/main" id="{505AA248-7CDA-5533-E869-74573AC9F39A}"/>
              </a:ext>
            </a:extLst>
          </p:cNvPr>
          <p:cNvSpPr>
            <a:spLocks noGrp="1"/>
          </p:cNvSpPr>
          <p:nvPr>
            <p:ph type="sldNum" sz="quarter" idx="12"/>
          </p:nvPr>
        </p:nvSpPr>
        <p:spPr/>
        <p:txBody>
          <a:bodyPr/>
          <a:lstStyle/>
          <a:p>
            <a:fld id="{E38C937F-315E-464C-85E2-D59333339296}" type="slidenum">
              <a:rPr lang="en-TH" smtClean="0"/>
              <a:t>‹#›</a:t>
            </a:fld>
            <a:endParaRPr lang="en-TH"/>
          </a:p>
        </p:txBody>
      </p:sp>
    </p:spTree>
    <p:extLst>
      <p:ext uri="{BB962C8B-B14F-4D97-AF65-F5344CB8AC3E}">
        <p14:creationId xmlns:p14="http://schemas.microsoft.com/office/powerpoint/2010/main" val="1674907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A9C25F8-B98A-7019-69D5-508B3AE9BE76}"/>
              </a:ext>
            </a:extLst>
          </p:cNvPr>
          <p:cNvSpPr>
            <a:spLocks noGrp="1"/>
          </p:cNvSpPr>
          <p:nvPr>
            <p:ph type="dt" sz="half" idx="10"/>
          </p:nvPr>
        </p:nvSpPr>
        <p:spPr/>
        <p:txBody>
          <a:bodyPr/>
          <a:lstStyle/>
          <a:p>
            <a:fld id="{08E90737-4E3A-D34C-BFA5-358D4EB250C3}" type="datetimeFigureOut">
              <a:rPr lang="en-TH" smtClean="0"/>
              <a:t>01/16/2023</a:t>
            </a:fld>
            <a:endParaRPr lang="en-TH"/>
          </a:p>
        </p:txBody>
      </p:sp>
      <p:sp>
        <p:nvSpPr>
          <p:cNvPr id="3" name="Footer Placeholder 2">
            <a:extLst>
              <a:ext uri="{FF2B5EF4-FFF2-40B4-BE49-F238E27FC236}">
                <a16:creationId xmlns:a16="http://schemas.microsoft.com/office/drawing/2014/main" id="{46E5974E-16A3-68C2-6C40-BFE6E1236C40}"/>
              </a:ext>
            </a:extLst>
          </p:cNvPr>
          <p:cNvSpPr>
            <a:spLocks noGrp="1"/>
          </p:cNvSpPr>
          <p:nvPr>
            <p:ph type="ftr" sz="quarter" idx="11"/>
          </p:nvPr>
        </p:nvSpPr>
        <p:spPr/>
        <p:txBody>
          <a:bodyPr/>
          <a:lstStyle/>
          <a:p>
            <a:endParaRPr lang="en-TH"/>
          </a:p>
        </p:txBody>
      </p:sp>
      <p:sp>
        <p:nvSpPr>
          <p:cNvPr id="4" name="Slide Number Placeholder 3">
            <a:extLst>
              <a:ext uri="{FF2B5EF4-FFF2-40B4-BE49-F238E27FC236}">
                <a16:creationId xmlns:a16="http://schemas.microsoft.com/office/drawing/2014/main" id="{881392B4-630E-8998-1001-897B93BDD5E2}"/>
              </a:ext>
            </a:extLst>
          </p:cNvPr>
          <p:cNvSpPr>
            <a:spLocks noGrp="1"/>
          </p:cNvSpPr>
          <p:nvPr>
            <p:ph type="sldNum" sz="quarter" idx="12"/>
          </p:nvPr>
        </p:nvSpPr>
        <p:spPr/>
        <p:txBody>
          <a:bodyPr/>
          <a:lstStyle/>
          <a:p>
            <a:fld id="{E38C937F-315E-464C-85E2-D59333339296}" type="slidenum">
              <a:rPr lang="en-TH" smtClean="0"/>
              <a:t>‹#›</a:t>
            </a:fld>
            <a:endParaRPr lang="en-TH"/>
          </a:p>
        </p:txBody>
      </p:sp>
    </p:spTree>
    <p:extLst>
      <p:ext uri="{BB962C8B-B14F-4D97-AF65-F5344CB8AC3E}">
        <p14:creationId xmlns:p14="http://schemas.microsoft.com/office/powerpoint/2010/main" val="2247384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64D01-DCEE-9BF1-B807-BC35624C17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TH"/>
          </a:p>
        </p:txBody>
      </p:sp>
      <p:sp>
        <p:nvSpPr>
          <p:cNvPr id="3" name="Content Placeholder 2">
            <a:extLst>
              <a:ext uri="{FF2B5EF4-FFF2-40B4-BE49-F238E27FC236}">
                <a16:creationId xmlns:a16="http://schemas.microsoft.com/office/drawing/2014/main" id="{0F8FBB6E-7BC6-EBC9-A6EB-F474D23A637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H"/>
          </a:p>
        </p:txBody>
      </p:sp>
      <p:sp>
        <p:nvSpPr>
          <p:cNvPr id="4" name="Text Placeholder 3">
            <a:extLst>
              <a:ext uri="{FF2B5EF4-FFF2-40B4-BE49-F238E27FC236}">
                <a16:creationId xmlns:a16="http://schemas.microsoft.com/office/drawing/2014/main" id="{F591B74A-C3BA-5419-6464-B7D2519C5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D2A66B-1154-B9BC-B779-2D8B52329676}"/>
              </a:ext>
            </a:extLst>
          </p:cNvPr>
          <p:cNvSpPr>
            <a:spLocks noGrp="1"/>
          </p:cNvSpPr>
          <p:nvPr>
            <p:ph type="dt" sz="half" idx="10"/>
          </p:nvPr>
        </p:nvSpPr>
        <p:spPr/>
        <p:txBody>
          <a:bodyPr/>
          <a:lstStyle/>
          <a:p>
            <a:fld id="{08E90737-4E3A-D34C-BFA5-358D4EB250C3}" type="datetimeFigureOut">
              <a:rPr lang="en-TH" smtClean="0"/>
              <a:t>01/16/2023</a:t>
            </a:fld>
            <a:endParaRPr lang="en-TH"/>
          </a:p>
        </p:txBody>
      </p:sp>
      <p:sp>
        <p:nvSpPr>
          <p:cNvPr id="6" name="Footer Placeholder 5">
            <a:extLst>
              <a:ext uri="{FF2B5EF4-FFF2-40B4-BE49-F238E27FC236}">
                <a16:creationId xmlns:a16="http://schemas.microsoft.com/office/drawing/2014/main" id="{2FF455CA-1D6E-BFE9-3EE9-0C3E57479076}"/>
              </a:ext>
            </a:extLst>
          </p:cNvPr>
          <p:cNvSpPr>
            <a:spLocks noGrp="1"/>
          </p:cNvSpPr>
          <p:nvPr>
            <p:ph type="ftr" sz="quarter" idx="11"/>
          </p:nvPr>
        </p:nvSpPr>
        <p:spPr/>
        <p:txBody>
          <a:bodyPr/>
          <a:lstStyle/>
          <a:p>
            <a:endParaRPr lang="en-TH"/>
          </a:p>
        </p:txBody>
      </p:sp>
      <p:sp>
        <p:nvSpPr>
          <p:cNvPr id="7" name="Slide Number Placeholder 6">
            <a:extLst>
              <a:ext uri="{FF2B5EF4-FFF2-40B4-BE49-F238E27FC236}">
                <a16:creationId xmlns:a16="http://schemas.microsoft.com/office/drawing/2014/main" id="{3392C0AE-B218-9BFB-79BD-302AC005B186}"/>
              </a:ext>
            </a:extLst>
          </p:cNvPr>
          <p:cNvSpPr>
            <a:spLocks noGrp="1"/>
          </p:cNvSpPr>
          <p:nvPr>
            <p:ph type="sldNum" sz="quarter" idx="12"/>
          </p:nvPr>
        </p:nvSpPr>
        <p:spPr/>
        <p:txBody>
          <a:bodyPr/>
          <a:lstStyle/>
          <a:p>
            <a:fld id="{E38C937F-315E-464C-85E2-D59333339296}" type="slidenum">
              <a:rPr lang="en-TH" smtClean="0"/>
              <a:t>‹#›</a:t>
            </a:fld>
            <a:endParaRPr lang="en-TH"/>
          </a:p>
        </p:txBody>
      </p:sp>
    </p:spTree>
    <p:extLst>
      <p:ext uri="{BB962C8B-B14F-4D97-AF65-F5344CB8AC3E}">
        <p14:creationId xmlns:p14="http://schemas.microsoft.com/office/powerpoint/2010/main" val="26714263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10BAC-5E04-1232-3FF1-AD3D787B37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TH"/>
          </a:p>
        </p:txBody>
      </p:sp>
      <p:sp>
        <p:nvSpPr>
          <p:cNvPr id="3" name="Picture Placeholder 2">
            <a:extLst>
              <a:ext uri="{FF2B5EF4-FFF2-40B4-BE49-F238E27FC236}">
                <a16:creationId xmlns:a16="http://schemas.microsoft.com/office/drawing/2014/main" id="{9C3EA1EC-70B7-207E-0695-E15D0ED026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TH"/>
          </a:p>
        </p:txBody>
      </p:sp>
      <p:sp>
        <p:nvSpPr>
          <p:cNvPr id="4" name="Text Placeholder 3">
            <a:extLst>
              <a:ext uri="{FF2B5EF4-FFF2-40B4-BE49-F238E27FC236}">
                <a16:creationId xmlns:a16="http://schemas.microsoft.com/office/drawing/2014/main" id="{2D21D330-4F1E-5427-C424-6422F97BA5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B4D2CA-9341-5F85-7ACC-BF0F007EEA6B}"/>
              </a:ext>
            </a:extLst>
          </p:cNvPr>
          <p:cNvSpPr>
            <a:spLocks noGrp="1"/>
          </p:cNvSpPr>
          <p:nvPr>
            <p:ph type="dt" sz="half" idx="10"/>
          </p:nvPr>
        </p:nvSpPr>
        <p:spPr/>
        <p:txBody>
          <a:bodyPr/>
          <a:lstStyle/>
          <a:p>
            <a:fld id="{08E90737-4E3A-D34C-BFA5-358D4EB250C3}" type="datetimeFigureOut">
              <a:rPr lang="en-TH" smtClean="0"/>
              <a:t>01/16/2023</a:t>
            </a:fld>
            <a:endParaRPr lang="en-TH"/>
          </a:p>
        </p:txBody>
      </p:sp>
      <p:sp>
        <p:nvSpPr>
          <p:cNvPr id="6" name="Footer Placeholder 5">
            <a:extLst>
              <a:ext uri="{FF2B5EF4-FFF2-40B4-BE49-F238E27FC236}">
                <a16:creationId xmlns:a16="http://schemas.microsoft.com/office/drawing/2014/main" id="{B8B528C1-0471-E1A8-65F5-E34E91CC3A23}"/>
              </a:ext>
            </a:extLst>
          </p:cNvPr>
          <p:cNvSpPr>
            <a:spLocks noGrp="1"/>
          </p:cNvSpPr>
          <p:nvPr>
            <p:ph type="ftr" sz="quarter" idx="11"/>
          </p:nvPr>
        </p:nvSpPr>
        <p:spPr/>
        <p:txBody>
          <a:bodyPr/>
          <a:lstStyle/>
          <a:p>
            <a:endParaRPr lang="en-TH"/>
          </a:p>
        </p:txBody>
      </p:sp>
      <p:sp>
        <p:nvSpPr>
          <p:cNvPr id="7" name="Slide Number Placeholder 6">
            <a:extLst>
              <a:ext uri="{FF2B5EF4-FFF2-40B4-BE49-F238E27FC236}">
                <a16:creationId xmlns:a16="http://schemas.microsoft.com/office/drawing/2014/main" id="{CE36C457-E003-CB2E-529C-88E97E75B943}"/>
              </a:ext>
            </a:extLst>
          </p:cNvPr>
          <p:cNvSpPr>
            <a:spLocks noGrp="1"/>
          </p:cNvSpPr>
          <p:nvPr>
            <p:ph type="sldNum" sz="quarter" idx="12"/>
          </p:nvPr>
        </p:nvSpPr>
        <p:spPr/>
        <p:txBody>
          <a:bodyPr/>
          <a:lstStyle/>
          <a:p>
            <a:fld id="{E38C937F-315E-464C-85E2-D59333339296}" type="slidenum">
              <a:rPr lang="en-TH" smtClean="0"/>
              <a:t>‹#›</a:t>
            </a:fld>
            <a:endParaRPr lang="en-TH"/>
          </a:p>
        </p:txBody>
      </p:sp>
    </p:spTree>
    <p:extLst>
      <p:ext uri="{BB962C8B-B14F-4D97-AF65-F5344CB8AC3E}">
        <p14:creationId xmlns:p14="http://schemas.microsoft.com/office/powerpoint/2010/main" val="30264959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65F8E-1ECF-C0D2-01DE-13F08C965D2C}"/>
              </a:ext>
            </a:extLst>
          </p:cNvPr>
          <p:cNvSpPr>
            <a:spLocks noGrp="1"/>
          </p:cNvSpPr>
          <p:nvPr>
            <p:ph type="title"/>
          </p:nvPr>
        </p:nvSpPr>
        <p:spPr/>
        <p:txBody>
          <a:bodyPr/>
          <a:lstStyle/>
          <a:p>
            <a:r>
              <a:rPr lang="en-US"/>
              <a:t>Click to edit Master title style</a:t>
            </a:r>
            <a:endParaRPr lang="en-TH"/>
          </a:p>
        </p:txBody>
      </p:sp>
      <p:sp>
        <p:nvSpPr>
          <p:cNvPr id="3" name="Vertical Text Placeholder 2">
            <a:extLst>
              <a:ext uri="{FF2B5EF4-FFF2-40B4-BE49-F238E27FC236}">
                <a16:creationId xmlns:a16="http://schemas.microsoft.com/office/drawing/2014/main" id="{91977480-851B-C0D5-05BD-BAA37373E27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H"/>
          </a:p>
        </p:txBody>
      </p:sp>
      <p:sp>
        <p:nvSpPr>
          <p:cNvPr id="4" name="Date Placeholder 3">
            <a:extLst>
              <a:ext uri="{FF2B5EF4-FFF2-40B4-BE49-F238E27FC236}">
                <a16:creationId xmlns:a16="http://schemas.microsoft.com/office/drawing/2014/main" id="{238DCA27-183F-0195-1EE7-13F6D8640429}"/>
              </a:ext>
            </a:extLst>
          </p:cNvPr>
          <p:cNvSpPr>
            <a:spLocks noGrp="1"/>
          </p:cNvSpPr>
          <p:nvPr>
            <p:ph type="dt" sz="half" idx="10"/>
          </p:nvPr>
        </p:nvSpPr>
        <p:spPr/>
        <p:txBody>
          <a:bodyPr/>
          <a:lstStyle/>
          <a:p>
            <a:fld id="{08E90737-4E3A-D34C-BFA5-358D4EB250C3}" type="datetimeFigureOut">
              <a:rPr lang="en-TH" smtClean="0"/>
              <a:t>01/16/2023</a:t>
            </a:fld>
            <a:endParaRPr lang="en-TH"/>
          </a:p>
        </p:txBody>
      </p:sp>
      <p:sp>
        <p:nvSpPr>
          <p:cNvPr id="5" name="Footer Placeholder 4">
            <a:extLst>
              <a:ext uri="{FF2B5EF4-FFF2-40B4-BE49-F238E27FC236}">
                <a16:creationId xmlns:a16="http://schemas.microsoft.com/office/drawing/2014/main" id="{4426F119-7E80-EFFE-6CD3-7697F27B7BAA}"/>
              </a:ext>
            </a:extLst>
          </p:cNvPr>
          <p:cNvSpPr>
            <a:spLocks noGrp="1"/>
          </p:cNvSpPr>
          <p:nvPr>
            <p:ph type="ftr" sz="quarter" idx="11"/>
          </p:nvPr>
        </p:nvSpPr>
        <p:spPr/>
        <p:txBody>
          <a:bodyPr/>
          <a:lstStyle/>
          <a:p>
            <a:endParaRPr lang="en-TH"/>
          </a:p>
        </p:txBody>
      </p:sp>
      <p:sp>
        <p:nvSpPr>
          <p:cNvPr id="6" name="Slide Number Placeholder 5">
            <a:extLst>
              <a:ext uri="{FF2B5EF4-FFF2-40B4-BE49-F238E27FC236}">
                <a16:creationId xmlns:a16="http://schemas.microsoft.com/office/drawing/2014/main" id="{1D3B52CB-3C2D-6763-50B6-E84CD4C77CC3}"/>
              </a:ext>
            </a:extLst>
          </p:cNvPr>
          <p:cNvSpPr>
            <a:spLocks noGrp="1"/>
          </p:cNvSpPr>
          <p:nvPr>
            <p:ph type="sldNum" sz="quarter" idx="12"/>
          </p:nvPr>
        </p:nvSpPr>
        <p:spPr/>
        <p:txBody>
          <a:bodyPr/>
          <a:lstStyle/>
          <a:p>
            <a:fld id="{E38C937F-315E-464C-85E2-D59333339296}" type="slidenum">
              <a:rPr lang="en-TH" smtClean="0"/>
              <a:t>‹#›</a:t>
            </a:fld>
            <a:endParaRPr lang="en-TH"/>
          </a:p>
        </p:txBody>
      </p:sp>
    </p:spTree>
    <p:extLst>
      <p:ext uri="{BB962C8B-B14F-4D97-AF65-F5344CB8AC3E}">
        <p14:creationId xmlns:p14="http://schemas.microsoft.com/office/powerpoint/2010/main" val="3557443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9CDF7D9-2A24-8279-3140-A933C7EA60B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TH"/>
          </a:p>
        </p:txBody>
      </p:sp>
      <p:sp>
        <p:nvSpPr>
          <p:cNvPr id="3" name="Vertical Text Placeholder 2">
            <a:extLst>
              <a:ext uri="{FF2B5EF4-FFF2-40B4-BE49-F238E27FC236}">
                <a16:creationId xmlns:a16="http://schemas.microsoft.com/office/drawing/2014/main" id="{40B2F85B-75DE-368D-49B2-D53D178090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H"/>
          </a:p>
        </p:txBody>
      </p:sp>
      <p:sp>
        <p:nvSpPr>
          <p:cNvPr id="4" name="Date Placeholder 3">
            <a:extLst>
              <a:ext uri="{FF2B5EF4-FFF2-40B4-BE49-F238E27FC236}">
                <a16:creationId xmlns:a16="http://schemas.microsoft.com/office/drawing/2014/main" id="{EE02B374-66FE-D24A-D8DC-7C37E25811B3}"/>
              </a:ext>
            </a:extLst>
          </p:cNvPr>
          <p:cNvSpPr>
            <a:spLocks noGrp="1"/>
          </p:cNvSpPr>
          <p:nvPr>
            <p:ph type="dt" sz="half" idx="10"/>
          </p:nvPr>
        </p:nvSpPr>
        <p:spPr/>
        <p:txBody>
          <a:bodyPr/>
          <a:lstStyle/>
          <a:p>
            <a:fld id="{08E90737-4E3A-D34C-BFA5-358D4EB250C3}" type="datetimeFigureOut">
              <a:rPr lang="en-TH" smtClean="0"/>
              <a:t>01/16/2023</a:t>
            </a:fld>
            <a:endParaRPr lang="en-TH"/>
          </a:p>
        </p:txBody>
      </p:sp>
      <p:sp>
        <p:nvSpPr>
          <p:cNvPr id="5" name="Footer Placeholder 4">
            <a:extLst>
              <a:ext uri="{FF2B5EF4-FFF2-40B4-BE49-F238E27FC236}">
                <a16:creationId xmlns:a16="http://schemas.microsoft.com/office/drawing/2014/main" id="{2A08F489-5517-C52C-5A2E-C87069C5EDD4}"/>
              </a:ext>
            </a:extLst>
          </p:cNvPr>
          <p:cNvSpPr>
            <a:spLocks noGrp="1"/>
          </p:cNvSpPr>
          <p:nvPr>
            <p:ph type="ftr" sz="quarter" idx="11"/>
          </p:nvPr>
        </p:nvSpPr>
        <p:spPr/>
        <p:txBody>
          <a:bodyPr/>
          <a:lstStyle/>
          <a:p>
            <a:endParaRPr lang="en-TH"/>
          </a:p>
        </p:txBody>
      </p:sp>
      <p:sp>
        <p:nvSpPr>
          <p:cNvPr id="6" name="Slide Number Placeholder 5">
            <a:extLst>
              <a:ext uri="{FF2B5EF4-FFF2-40B4-BE49-F238E27FC236}">
                <a16:creationId xmlns:a16="http://schemas.microsoft.com/office/drawing/2014/main" id="{75055EC6-9912-42BC-0FDB-29483E75C280}"/>
              </a:ext>
            </a:extLst>
          </p:cNvPr>
          <p:cNvSpPr>
            <a:spLocks noGrp="1"/>
          </p:cNvSpPr>
          <p:nvPr>
            <p:ph type="sldNum" sz="quarter" idx="12"/>
          </p:nvPr>
        </p:nvSpPr>
        <p:spPr/>
        <p:txBody>
          <a:bodyPr/>
          <a:lstStyle/>
          <a:p>
            <a:fld id="{E38C937F-315E-464C-85E2-D59333339296}" type="slidenum">
              <a:rPr lang="en-TH" smtClean="0"/>
              <a:t>‹#›</a:t>
            </a:fld>
            <a:endParaRPr lang="en-TH"/>
          </a:p>
        </p:txBody>
      </p:sp>
    </p:spTree>
    <p:extLst>
      <p:ext uri="{BB962C8B-B14F-4D97-AF65-F5344CB8AC3E}">
        <p14:creationId xmlns:p14="http://schemas.microsoft.com/office/powerpoint/2010/main" val="2796178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FCF83A-9D43-7829-0327-D6E9FCD0B2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TH"/>
          </a:p>
        </p:txBody>
      </p:sp>
      <p:sp>
        <p:nvSpPr>
          <p:cNvPr id="3" name="Text Placeholder 2">
            <a:extLst>
              <a:ext uri="{FF2B5EF4-FFF2-40B4-BE49-F238E27FC236}">
                <a16:creationId xmlns:a16="http://schemas.microsoft.com/office/drawing/2014/main" id="{F5E78168-2819-11A5-4B36-F150B89FE6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H"/>
          </a:p>
        </p:txBody>
      </p:sp>
      <p:sp>
        <p:nvSpPr>
          <p:cNvPr id="4" name="Date Placeholder 3">
            <a:extLst>
              <a:ext uri="{FF2B5EF4-FFF2-40B4-BE49-F238E27FC236}">
                <a16:creationId xmlns:a16="http://schemas.microsoft.com/office/drawing/2014/main" id="{7AB8ECA3-E915-2B2E-C6B2-C96AF67A68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E90737-4E3A-D34C-BFA5-358D4EB250C3}" type="datetimeFigureOut">
              <a:rPr lang="en-TH" smtClean="0"/>
              <a:t>01/16/2023</a:t>
            </a:fld>
            <a:endParaRPr lang="en-TH"/>
          </a:p>
        </p:txBody>
      </p:sp>
      <p:sp>
        <p:nvSpPr>
          <p:cNvPr id="5" name="Footer Placeholder 4">
            <a:extLst>
              <a:ext uri="{FF2B5EF4-FFF2-40B4-BE49-F238E27FC236}">
                <a16:creationId xmlns:a16="http://schemas.microsoft.com/office/drawing/2014/main" id="{9C8D0727-559A-76D7-2CE0-7AD0465E81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TH"/>
          </a:p>
        </p:txBody>
      </p:sp>
      <p:sp>
        <p:nvSpPr>
          <p:cNvPr id="6" name="Slide Number Placeholder 5">
            <a:extLst>
              <a:ext uri="{FF2B5EF4-FFF2-40B4-BE49-F238E27FC236}">
                <a16:creationId xmlns:a16="http://schemas.microsoft.com/office/drawing/2014/main" id="{2EA64ED9-6EEC-61BF-AB5C-CB7B4E5132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8C937F-315E-464C-85E2-D59333339296}" type="slidenum">
              <a:rPr lang="en-TH" smtClean="0"/>
              <a:t>‹#›</a:t>
            </a:fld>
            <a:endParaRPr lang="en-TH"/>
          </a:p>
        </p:txBody>
      </p:sp>
    </p:spTree>
    <p:extLst>
      <p:ext uri="{BB962C8B-B14F-4D97-AF65-F5344CB8AC3E}">
        <p14:creationId xmlns:p14="http://schemas.microsoft.com/office/powerpoint/2010/main" val="32057044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T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35F8260-EC2F-75B3-0BBF-EE79021F6CB6}"/>
              </a:ext>
            </a:extLst>
          </p:cNvPr>
          <p:cNvSpPr>
            <a:spLocks noGrp="1"/>
          </p:cNvSpPr>
          <p:nvPr>
            <p:ph type="subTitle" idx="1"/>
          </p:nvPr>
        </p:nvSpPr>
        <p:spPr>
          <a:xfrm>
            <a:off x="272142" y="1145889"/>
            <a:ext cx="8036439" cy="1992188"/>
          </a:xfrm>
        </p:spPr>
        <p:txBody>
          <a:bodyPr>
            <a:normAutofit/>
          </a:bodyPr>
          <a:lstStyle/>
          <a:p>
            <a:pPr fontAlgn="base"/>
            <a:r>
              <a:rPr lang="th-TH" sz="4800" b="1" dirty="0">
                <a:solidFill>
                  <a:srgbClr val="0070C0"/>
                </a:solidFill>
              </a:rPr>
              <a:t>คำสอนของศาสนาบาไฮเกี่ยวกับการสมรส</a:t>
            </a:r>
            <a:endParaRPr lang="en-US" sz="3900" b="1" dirty="0">
              <a:solidFill>
                <a:schemeClr val="accent1"/>
              </a:solidFill>
            </a:endParaRPr>
          </a:p>
          <a:p>
            <a:pPr fontAlgn="base"/>
            <a:r>
              <a:rPr lang="en-US" sz="3700" b="1" dirty="0"/>
              <a:t>Requirements for Baha’i Marriage</a:t>
            </a:r>
            <a:endParaRPr lang="en-TH" sz="3700" dirty="0"/>
          </a:p>
        </p:txBody>
      </p:sp>
      <p:pic>
        <p:nvPicPr>
          <p:cNvPr id="4" name="Picture 3">
            <a:extLst>
              <a:ext uri="{FF2B5EF4-FFF2-40B4-BE49-F238E27FC236}">
                <a16:creationId xmlns:a16="http://schemas.microsoft.com/office/drawing/2014/main" id="{916BFB7B-5210-FF6D-31F1-F5FEC0E0FB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80045" y="712786"/>
            <a:ext cx="3067731" cy="4153127"/>
          </a:xfrm>
          <a:prstGeom prst="rect">
            <a:avLst/>
          </a:prstGeom>
        </p:spPr>
      </p:pic>
      <p:sp>
        <p:nvSpPr>
          <p:cNvPr id="2" name="TextBox 1">
            <a:extLst>
              <a:ext uri="{FF2B5EF4-FFF2-40B4-BE49-F238E27FC236}">
                <a16:creationId xmlns:a16="http://schemas.microsoft.com/office/drawing/2014/main" id="{BC0573C1-D790-8A76-59CA-A9BB268DC985}"/>
              </a:ext>
            </a:extLst>
          </p:cNvPr>
          <p:cNvSpPr txBox="1"/>
          <p:nvPr/>
        </p:nvSpPr>
        <p:spPr>
          <a:xfrm>
            <a:off x="1655127" y="5047685"/>
            <a:ext cx="4957010" cy="954107"/>
          </a:xfrm>
          <a:prstGeom prst="rect">
            <a:avLst/>
          </a:prstGeom>
          <a:noFill/>
        </p:spPr>
        <p:txBody>
          <a:bodyPr wrap="square" rtlCol="0">
            <a:spAutoFit/>
          </a:bodyPr>
          <a:lstStyle/>
          <a:p>
            <a:pPr algn="ctr"/>
            <a:r>
              <a:rPr lang="en-US" sz="2200" dirty="0"/>
              <a:t>8 December</a:t>
            </a:r>
            <a:r>
              <a:rPr lang="en-TH" sz="2200"/>
              <a:t> </a:t>
            </a:r>
            <a:r>
              <a:rPr lang="en-TH" sz="2200" dirty="0"/>
              <a:t>2022</a:t>
            </a:r>
            <a:r>
              <a:rPr lang="en-US" sz="2200" dirty="0"/>
              <a:t> </a:t>
            </a:r>
          </a:p>
          <a:p>
            <a:pPr algn="ctr"/>
            <a:r>
              <a:rPr lang="th-TH" sz="3400" b="1" dirty="0"/>
              <a:t>ธันวาคม 2565</a:t>
            </a:r>
            <a:endParaRPr lang="en-TH" sz="3400" b="1" dirty="0"/>
          </a:p>
        </p:txBody>
      </p:sp>
    </p:spTree>
    <p:extLst>
      <p:ext uri="{BB962C8B-B14F-4D97-AF65-F5344CB8AC3E}">
        <p14:creationId xmlns:p14="http://schemas.microsoft.com/office/powerpoint/2010/main" val="20849065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AAABC-6432-F019-FEEA-683AAF173254}"/>
              </a:ext>
            </a:extLst>
          </p:cNvPr>
          <p:cNvSpPr>
            <a:spLocks noGrp="1"/>
          </p:cNvSpPr>
          <p:nvPr>
            <p:ph type="title"/>
          </p:nvPr>
        </p:nvSpPr>
        <p:spPr>
          <a:xfrm>
            <a:off x="838200" y="113334"/>
            <a:ext cx="10515600" cy="1325563"/>
          </a:xfrm>
        </p:spPr>
        <p:txBody>
          <a:bodyPr>
            <a:normAutofit/>
          </a:bodyPr>
          <a:lstStyle/>
          <a:p>
            <a:pPr algn="ctr"/>
            <a:r>
              <a:rPr lang="th-TH" sz="4800" b="1" dirty="0">
                <a:solidFill>
                  <a:srgbClr val="0070C0"/>
                </a:solidFill>
                <a:cs typeface="+mn-cs"/>
              </a:rPr>
              <a:t>ความหมายของการสมรสแบบบาไฮ</a:t>
            </a:r>
            <a:br>
              <a:rPr lang="en-TH" sz="3600" dirty="0"/>
            </a:br>
            <a:r>
              <a:rPr lang="en-US" sz="3400" b="1" dirty="0"/>
              <a:t>The Meaning Bahá’í Marriage</a:t>
            </a:r>
            <a:endParaRPr lang="en-TH" sz="3400" dirty="0"/>
          </a:p>
        </p:txBody>
      </p:sp>
      <p:sp>
        <p:nvSpPr>
          <p:cNvPr id="3" name="Content Placeholder 2">
            <a:extLst>
              <a:ext uri="{FF2B5EF4-FFF2-40B4-BE49-F238E27FC236}">
                <a16:creationId xmlns:a16="http://schemas.microsoft.com/office/drawing/2014/main" id="{9F87C392-2DE1-8D87-B494-4CFC842B580B}"/>
              </a:ext>
            </a:extLst>
          </p:cNvPr>
          <p:cNvSpPr>
            <a:spLocks noGrp="1"/>
          </p:cNvSpPr>
          <p:nvPr>
            <p:ph idx="1"/>
          </p:nvPr>
        </p:nvSpPr>
        <p:spPr>
          <a:xfrm>
            <a:off x="331304" y="1878630"/>
            <a:ext cx="11582400" cy="3130688"/>
          </a:xfrm>
        </p:spPr>
        <p:txBody>
          <a:bodyPr>
            <a:normAutofit/>
          </a:bodyPr>
          <a:lstStyle/>
          <a:p>
            <a:pPr marL="0" indent="0" fontAlgn="base">
              <a:buNone/>
            </a:pPr>
            <a:r>
              <a:rPr lang="th-TH" sz="3600" dirty="0">
                <a:solidFill>
                  <a:srgbClr val="0070C0"/>
                </a:solidFill>
              </a:rPr>
              <a:t>พระบาฮาอุลลาห์ทรงบัญญัติกฎการสมรสว่าเป็น ”ปราการแห่งความผาสุกและความรอดพ้น”</a:t>
            </a:r>
            <a:r>
              <a:rPr lang="en-US" sz="3600" dirty="0">
                <a:solidFill>
                  <a:srgbClr val="0070C0"/>
                </a:solidFill>
              </a:rPr>
              <a:t>  </a:t>
            </a:r>
            <a:r>
              <a:rPr lang="th-TH" sz="3600" dirty="0">
                <a:solidFill>
                  <a:srgbClr val="0070C0"/>
                </a:solidFill>
              </a:rPr>
              <a:t>พระองค์ได้ทรงนิยามจุดประสงค์ที่แท้จริงของการสมรสคือการให้กำเนิดบุตรและเลี้ยงดูบุตรให้อยู่ในศาสนาของพระผู้เป็นเจ้า</a:t>
            </a:r>
            <a:r>
              <a:rPr lang="en-US" sz="3600" dirty="0">
                <a:solidFill>
                  <a:srgbClr val="0070C0"/>
                </a:solidFill>
              </a:rPr>
              <a:t>  </a:t>
            </a:r>
            <a:r>
              <a:rPr lang="th-TH" sz="3600" dirty="0">
                <a:solidFill>
                  <a:srgbClr val="0070C0"/>
                </a:solidFill>
              </a:rPr>
              <a:t>เพื่อว่าพวกเขาจะได้รู้จักและสรรเสริญพระองค์ </a:t>
            </a:r>
            <a:endParaRPr lang="en-TH" sz="3600" dirty="0">
              <a:solidFill>
                <a:srgbClr val="0070C0"/>
              </a:solidFill>
            </a:endParaRPr>
          </a:p>
          <a:p>
            <a:pPr marL="0" indent="0">
              <a:buNone/>
            </a:pPr>
            <a:endParaRPr lang="en-TH" sz="1400" dirty="0"/>
          </a:p>
          <a:p>
            <a:pPr marL="0" indent="0">
              <a:buNone/>
            </a:pPr>
            <a:r>
              <a:rPr lang="en-TH" sz="2400" dirty="0"/>
              <a:t>Baha'u'llah decreed the law of marriage as “a fortress of well-being and salvation”. He defined the true purpose of marriage is to bring forth children and raise children in the religion of God so that they might know and praise him.</a:t>
            </a:r>
          </a:p>
        </p:txBody>
      </p:sp>
      <p:pic>
        <p:nvPicPr>
          <p:cNvPr id="2050" name="Picture 2" descr="Middle ages castle, medieval fortress 3d rendering 70506946">
            <a:extLst>
              <a:ext uri="{FF2B5EF4-FFF2-40B4-BE49-F238E27FC236}">
                <a16:creationId xmlns:a16="http://schemas.microsoft.com/office/drawing/2014/main" id="{60661854-9E93-8CE1-9B52-2221C4A46AF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182" t="16639" r="3562" b="21955"/>
          <a:stretch/>
        </p:blipFill>
        <p:spPr bwMode="auto">
          <a:xfrm>
            <a:off x="7571873" y="4643959"/>
            <a:ext cx="3570413" cy="1880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90757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E6C88-D95F-8012-5274-512DB19DFA6C}"/>
              </a:ext>
            </a:extLst>
          </p:cNvPr>
          <p:cNvSpPr>
            <a:spLocks noGrp="1"/>
          </p:cNvSpPr>
          <p:nvPr>
            <p:ph type="title"/>
          </p:nvPr>
        </p:nvSpPr>
        <p:spPr>
          <a:xfrm>
            <a:off x="562427" y="161925"/>
            <a:ext cx="10515600" cy="512205"/>
          </a:xfrm>
        </p:spPr>
        <p:txBody>
          <a:bodyPr>
            <a:noAutofit/>
          </a:bodyPr>
          <a:lstStyle/>
          <a:p>
            <a:r>
              <a:rPr lang="th-TH" b="1" dirty="0">
                <a:solidFill>
                  <a:srgbClr val="0070C0"/>
                </a:solidFill>
                <a:cs typeface="+mn-cs"/>
              </a:rPr>
              <a:t>คำแนะนำของพระอับดุลบาฮา</a:t>
            </a:r>
            <a:r>
              <a:rPr lang="en-TH" b="1" dirty="0">
                <a:solidFill>
                  <a:srgbClr val="0070C0"/>
                </a:solidFill>
                <a:cs typeface="+mn-cs"/>
              </a:rPr>
              <a:t>  </a:t>
            </a:r>
            <a:r>
              <a:rPr lang="en-TH" dirty="0">
                <a:solidFill>
                  <a:srgbClr val="0070C0"/>
                </a:solidFill>
              </a:rPr>
              <a:t>- </a:t>
            </a:r>
            <a:r>
              <a:rPr lang="en-TH" sz="3200" dirty="0">
                <a:latin typeface="+mn-lt"/>
              </a:rPr>
              <a:t>Abdu’l-Baha’s Advice</a:t>
            </a:r>
          </a:p>
        </p:txBody>
      </p:sp>
      <p:sp>
        <p:nvSpPr>
          <p:cNvPr id="3" name="Content Placeholder 2">
            <a:extLst>
              <a:ext uri="{FF2B5EF4-FFF2-40B4-BE49-F238E27FC236}">
                <a16:creationId xmlns:a16="http://schemas.microsoft.com/office/drawing/2014/main" id="{4519025D-05E3-9370-1036-51424E87FD64}"/>
              </a:ext>
            </a:extLst>
          </p:cNvPr>
          <p:cNvSpPr>
            <a:spLocks noGrp="1"/>
          </p:cNvSpPr>
          <p:nvPr>
            <p:ph idx="1"/>
          </p:nvPr>
        </p:nvSpPr>
        <p:spPr>
          <a:xfrm>
            <a:off x="562427" y="1232498"/>
            <a:ext cx="11629573" cy="5625502"/>
          </a:xfrm>
        </p:spPr>
        <p:txBody>
          <a:bodyPr>
            <a:normAutofit/>
          </a:bodyPr>
          <a:lstStyle/>
          <a:p>
            <a:pPr marL="0" indent="0">
              <a:buNone/>
            </a:pPr>
            <a:r>
              <a:rPr lang="en-TH" sz="2400" b="1" dirty="0">
                <a:solidFill>
                  <a:srgbClr val="FF0000"/>
                </a:solidFill>
              </a:rPr>
              <a:t>QUESTION 1:</a:t>
            </a:r>
            <a:r>
              <a:rPr lang="en-TH" sz="2400" dirty="0">
                <a:solidFill>
                  <a:srgbClr val="FF0000"/>
                </a:solidFill>
              </a:rPr>
              <a:t>   </a:t>
            </a:r>
            <a:r>
              <a:rPr lang="en-TH" sz="2400" b="1" dirty="0"/>
              <a:t>What advice does Abdu’l-Baha give to people trying </a:t>
            </a:r>
          </a:p>
          <a:p>
            <a:pPr marL="0" indent="0">
              <a:buNone/>
            </a:pPr>
            <a:r>
              <a:rPr lang="en-TH" sz="2400" b="1" dirty="0"/>
              <a:t>                           to get to know each other?</a:t>
            </a:r>
          </a:p>
          <a:p>
            <a:pPr marL="0" indent="0">
              <a:buNone/>
            </a:pPr>
            <a:r>
              <a:rPr lang="en-TH" sz="2400" b="1" dirty="0">
                <a:solidFill>
                  <a:srgbClr val="FF0000"/>
                </a:solidFill>
              </a:rPr>
              <a:t>A</a:t>
            </a:r>
            <a:r>
              <a:rPr lang="en-US" sz="2400" b="1" dirty="0">
                <a:solidFill>
                  <a:srgbClr val="FF0000"/>
                </a:solidFill>
              </a:rPr>
              <a:t>NSWER:</a:t>
            </a:r>
            <a:r>
              <a:rPr lang="en-US" sz="2400" dirty="0"/>
              <a:t>	    </a:t>
            </a:r>
          </a:p>
          <a:p>
            <a:pPr marL="0" indent="0">
              <a:buNone/>
            </a:pPr>
            <a:r>
              <a:rPr lang="en-US" sz="2400" dirty="0"/>
              <a:t>They must “</a:t>
            </a:r>
            <a:r>
              <a:rPr lang="en-US" sz="2400" i="1" dirty="0"/>
              <a:t>exercise the utmost care to become thoroughly </a:t>
            </a:r>
          </a:p>
          <a:p>
            <a:pPr marL="0" indent="0">
              <a:buNone/>
            </a:pPr>
            <a:r>
              <a:rPr lang="en-US" sz="2400" i="1" dirty="0"/>
              <a:t>acquainted with the character of the other”</a:t>
            </a:r>
            <a:endParaRPr lang="en-TH" sz="2400" dirty="0"/>
          </a:p>
          <a:p>
            <a:pPr marL="0" indent="0">
              <a:buNone/>
            </a:pPr>
            <a:endParaRPr lang="en-TH" sz="2400" dirty="0"/>
          </a:p>
          <a:p>
            <a:pPr marL="0" lvl="0" indent="0">
              <a:buNone/>
            </a:pPr>
            <a:r>
              <a:rPr lang="th-TH" sz="3600" b="1" dirty="0">
                <a:solidFill>
                  <a:srgbClr val="FF0000"/>
                </a:solidFill>
              </a:rPr>
              <a:t>คำถาม</a:t>
            </a:r>
            <a:r>
              <a:rPr lang="en-US" sz="3600" b="1" dirty="0">
                <a:solidFill>
                  <a:srgbClr val="FF0000"/>
                </a:solidFill>
                <a:latin typeface="Calibri" panose="020F0502020204030204" pitchFamily="34" charset="0"/>
              </a:rPr>
              <a:t> </a:t>
            </a:r>
            <a:r>
              <a:rPr lang="en-US" sz="2400" b="1" dirty="0">
                <a:solidFill>
                  <a:srgbClr val="FF0000"/>
                </a:solidFill>
                <a:latin typeface="Calibri" panose="020F0502020204030204" pitchFamily="34" charset="0"/>
              </a:rPr>
              <a:t>1.</a:t>
            </a:r>
            <a:r>
              <a:rPr lang="en-US" sz="3600" b="1" dirty="0">
                <a:solidFill>
                  <a:srgbClr val="FF0000"/>
                </a:solidFill>
                <a:latin typeface="Calibri" panose="020F0502020204030204" pitchFamily="34" charset="0"/>
              </a:rPr>
              <a:t> </a:t>
            </a:r>
            <a:r>
              <a:rPr lang="th-TH" sz="3400" b="1" dirty="0">
                <a:solidFill>
                  <a:srgbClr val="0070C0"/>
                </a:solidFill>
                <a:latin typeface="Arial" panose="020B0604020202020204" pitchFamily="34" charset="0"/>
              </a:rPr>
              <a:t>พระอับดุลบาฮาได้ทรงให้คำแนะนำแก่พวกเขาไว้ว่าอย่างไรในการทำความรู้จักซึ่งกันและกัน</a:t>
            </a:r>
            <a:r>
              <a:rPr lang="en-TH" sz="2400" b="1" dirty="0">
                <a:solidFill>
                  <a:srgbClr val="0070C0"/>
                </a:solidFill>
                <a:latin typeface="Arial" panose="020B0604020202020204" pitchFamily="34" charset="0"/>
                <a:cs typeface="Arial" panose="020B0604020202020204" pitchFamily="34" charset="0"/>
              </a:rPr>
              <a:t>?</a:t>
            </a:r>
            <a:endParaRPr lang="en-TH" dirty="0">
              <a:solidFill>
                <a:srgbClr val="0070C0"/>
              </a:solidFill>
            </a:endParaRPr>
          </a:p>
          <a:p>
            <a:pPr marL="0" indent="0">
              <a:buNone/>
            </a:pPr>
            <a:r>
              <a:rPr lang="th-TH" sz="3600" b="1" dirty="0">
                <a:solidFill>
                  <a:srgbClr val="FF0000"/>
                </a:solidFill>
              </a:rPr>
              <a:t>คำตอบ</a:t>
            </a:r>
            <a:r>
              <a:rPr lang="en-US" sz="3600" b="1" dirty="0">
                <a:solidFill>
                  <a:srgbClr val="FF0000"/>
                </a:solidFill>
              </a:rPr>
              <a:t>:</a:t>
            </a:r>
          </a:p>
          <a:p>
            <a:pPr marL="0" lvl="0" indent="0">
              <a:buNone/>
            </a:pPr>
            <a:r>
              <a:rPr lang="th-TH" sz="3600" dirty="0">
                <a:solidFill>
                  <a:srgbClr val="0070C0"/>
                </a:solidFill>
              </a:rPr>
              <a:t>พวกเขาทั้งสองจะต้องเอาใจใส่อย่างที่สุดในการศึกษาอุปนิสัยใจคอของอีกฝ่ายอย่างถ่องแท้</a:t>
            </a:r>
            <a:endParaRPr lang="en-TH" sz="3600" dirty="0">
              <a:solidFill>
                <a:srgbClr val="0070C0"/>
              </a:solidFill>
            </a:endParaRPr>
          </a:p>
        </p:txBody>
      </p:sp>
      <p:pic>
        <p:nvPicPr>
          <p:cNvPr id="4" name="Picture 3">
            <a:extLst>
              <a:ext uri="{FF2B5EF4-FFF2-40B4-BE49-F238E27FC236}">
                <a16:creationId xmlns:a16="http://schemas.microsoft.com/office/drawing/2014/main" id="{B02074D0-9E57-FEFD-AC63-95C4090CBA37}"/>
              </a:ext>
            </a:extLst>
          </p:cNvPr>
          <p:cNvPicPr>
            <a:picLocks noChangeAspect="1"/>
          </p:cNvPicPr>
          <p:nvPr/>
        </p:nvPicPr>
        <p:blipFill rotWithShape="1">
          <a:blip r:embed="rId2"/>
          <a:srcRect l="5015" r="6405" b="17938"/>
          <a:stretch/>
        </p:blipFill>
        <p:spPr>
          <a:xfrm>
            <a:off x="9565205" y="927652"/>
            <a:ext cx="2282089" cy="2912850"/>
          </a:xfrm>
          <a:prstGeom prst="rect">
            <a:avLst/>
          </a:prstGeom>
        </p:spPr>
      </p:pic>
    </p:spTree>
    <p:extLst>
      <p:ext uri="{BB962C8B-B14F-4D97-AF65-F5344CB8AC3E}">
        <p14:creationId xmlns:p14="http://schemas.microsoft.com/office/powerpoint/2010/main" val="725963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dissolve">
                                      <p:cBhvr>
                                        <p:cTn id="7" dur="500"/>
                                        <p:tgtEl>
                                          <p:spTgt spid="3">
                                            <p:txEl>
                                              <p:pRg st="3" end="3"/>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dissolve">
                                      <p:cBhvr>
                                        <p:cTn id="10" dur="500"/>
                                        <p:tgtEl>
                                          <p:spTgt spid="3">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animEffect transition="in" filter="dissolve">
                                      <p:cBhvr>
                                        <p:cTn id="15"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8D36D3-C8E7-61ED-8A0B-FCB65CBE6C56}"/>
              </a:ext>
            </a:extLst>
          </p:cNvPr>
          <p:cNvSpPr>
            <a:spLocks noGrp="1"/>
          </p:cNvSpPr>
          <p:nvPr>
            <p:ph idx="1"/>
          </p:nvPr>
        </p:nvSpPr>
        <p:spPr>
          <a:xfrm>
            <a:off x="420914" y="208064"/>
            <a:ext cx="11625943" cy="6649936"/>
          </a:xfrm>
        </p:spPr>
        <p:txBody>
          <a:bodyPr>
            <a:normAutofit fontScale="32500" lnSpcReduction="20000"/>
          </a:bodyPr>
          <a:lstStyle/>
          <a:p>
            <a:pPr marL="0" indent="0">
              <a:buNone/>
            </a:pPr>
            <a:r>
              <a:rPr lang="en-TH" sz="6200" b="1" dirty="0">
                <a:solidFill>
                  <a:srgbClr val="FF0000"/>
                </a:solidFill>
              </a:rPr>
              <a:t>QUESTION 3:</a:t>
            </a:r>
            <a:r>
              <a:rPr lang="en-TH" sz="6200" dirty="0">
                <a:solidFill>
                  <a:srgbClr val="FF0000"/>
                </a:solidFill>
              </a:rPr>
              <a:t>    </a:t>
            </a:r>
            <a:r>
              <a:rPr lang="en-TH" sz="6200" b="1" dirty="0"/>
              <a:t>Abdu’l-Baha describes how the married couple should be.  </a:t>
            </a:r>
          </a:p>
          <a:p>
            <a:pPr marL="0" indent="0">
              <a:buNone/>
            </a:pPr>
            <a:r>
              <a:rPr lang="en-TH" sz="6200" b="1" dirty="0"/>
              <a:t>                           Which of the following is </a:t>
            </a:r>
            <a:r>
              <a:rPr lang="en-TH" sz="6200" b="1" i="1" u="sng" dirty="0"/>
              <a:t>not</a:t>
            </a:r>
            <a:r>
              <a:rPr lang="en-TH" sz="6200" b="1" dirty="0"/>
              <a:t> correct?</a:t>
            </a:r>
          </a:p>
          <a:p>
            <a:pPr marL="0" indent="0">
              <a:buNone/>
            </a:pPr>
            <a:endParaRPr lang="en-TH" sz="6200" b="1" dirty="0"/>
          </a:p>
          <a:p>
            <a:pPr marL="1604963" indent="0">
              <a:buNone/>
            </a:pPr>
            <a:r>
              <a:rPr lang="en-US" sz="6200" i="1" dirty="0"/>
              <a:t>(a) They should be “even as a single soul”</a:t>
            </a:r>
            <a:endParaRPr lang="en-TH" sz="6200" dirty="0"/>
          </a:p>
          <a:p>
            <a:pPr marL="1604963" lvl="0" indent="0">
              <a:buNone/>
            </a:pPr>
            <a:r>
              <a:rPr lang="en-US" sz="6200" i="1" dirty="0"/>
              <a:t>(b) “They are two helpmates, two intimate friends” </a:t>
            </a:r>
            <a:endParaRPr lang="en-TH" sz="6200" dirty="0"/>
          </a:p>
          <a:p>
            <a:pPr marL="1604963" lvl="0" indent="0">
              <a:buNone/>
            </a:pPr>
            <a:r>
              <a:rPr lang="en-US" sz="6200" i="1" dirty="0"/>
              <a:t>(c) They should “compete with each other in service to the Faith”</a:t>
            </a:r>
            <a:endParaRPr lang="en-TH" sz="6200" dirty="0"/>
          </a:p>
          <a:p>
            <a:pPr marL="1604963" lvl="0" indent="0">
              <a:buNone/>
            </a:pPr>
            <a:r>
              <a:rPr lang="en-US" sz="6200" i="1" dirty="0"/>
              <a:t>(d) They should be concerned about the welfare of each other.</a:t>
            </a:r>
          </a:p>
          <a:p>
            <a:pPr marL="1604963" indent="0">
              <a:buNone/>
            </a:pPr>
            <a:endParaRPr lang="en-US" sz="10500" b="1" dirty="0">
              <a:solidFill>
                <a:srgbClr val="FF0000"/>
              </a:solidFill>
            </a:endParaRPr>
          </a:p>
          <a:p>
            <a:pPr marL="0" indent="0">
              <a:buNone/>
            </a:pPr>
            <a:r>
              <a:rPr lang="th-TH" sz="10500" b="1" dirty="0">
                <a:solidFill>
                  <a:srgbClr val="FF0000"/>
                </a:solidFill>
              </a:rPr>
              <a:t>คำถาม</a:t>
            </a:r>
            <a:r>
              <a:rPr lang="en-US" sz="10500" b="1" dirty="0">
                <a:solidFill>
                  <a:srgbClr val="FF0000"/>
                </a:solidFill>
                <a:latin typeface="Calibri" panose="020F0502020204030204" pitchFamily="34" charset="0"/>
              </a:rPr>
              <a:t> 3:  </a:t>
            </a:r>
            <a:r>
              <a:rPr lang="th-TH" sz="10500" b="1" dirty="0">
                <a:solidFill>
                  <a:srgbClr val="0070C0"/>
                </a:solidFill>
                <a:latin typeface="Arial" panose="020B0604020202020204" pitchFamily="34" charset="0"/>
              </a:rPr>
              <a:t>พระอับดุลบาฮาทรงกล่าว</a:t>
            </a:r>
            <a:r>
              <a:rPr lang="th-TH" sz="10500" b="1" dirty="0">
                <a:solidFill>
                  <a:srgbClr val="0070C0"/>
                </a:solidFill>
              </a:rPr>
              <a:t>ว่าคู่สมรสควรเป็นเช่นไร ข้อใดต่อไปนี้ไม่ถูกต้อง</a:t>
            </a:r>
            <a:endParaRPr lang="en-TH" sz="10500" b="1" dirty="0">
              <a:solidFill>
                <a:srgbClr val="0070C0"/>
              </a:solidFill>
            </a:endParaRPr>
          </a:p>
          <a:p>
            <a:pPr marL="1866900" indent="-392113">
              <a:buAutoNum type="thaiAlphaParenBoth"/>
            </a:pPr>
            <a:r>
              <a:rPr lang="th-TH" sz="9800" dirty="0">
                <a:solidFill>
                  <a:srgbClr val="0070C0"/>
                </a:solidFill>
              </a:rPr>
              <a:t>พวกเขาควรเป็น “เช่นวิญญาณดวงเดียวกัน</a:t>
            </a:r>
            <a:endParaRPr lang="en-US" sz="9800" dirty="0">
              <a:solidFill>
                <a:srgbClr val="0070C0"/>
              </a:solidFill>
            </a:endParaRPr>
          </a:p>
          <a:p>
            <a:pPr marL="1866900" indent="-392113">
              <a:buAutoNum type="thaiAlphaParenBoth"/>
            </a:pPr>
            <a:r>
              <a:rPr lang="th-TH" sz="9800" dirty="0">
                <a:solidFill>
                  <a:srgbClr val="0070C0"/>
                </a:solidFill>
              </a:rPr>
              <a:t>ทั้งสองคือเพื่อนสนิทที่คอยช่วยเหลือกัน </a:t>
            </a:r>
            <a:endParaRPr lang="en-US" sz="9800" dirty="0">
              <a:solidFill>
                <a:srgbClr val="0070C0"/>
              </a:solidFill>
            </a:endParaRPr>
          </a:p>
          <a:p>
            <a:pPr marL="1866900" indent="-392113">
              <a:buAutoNum type="thaiAlphaParenBoth"/>
            </a:pPr>
            <a:r>
              <a:rPr lang="th-TH" sz="9800" dirty="0">
                <a:solidFill>
                  <a:srgbClr val="0070C0"/>
                </a:solidFill>
              </a:rPr>
              <a:t>พวกเขาควร “แข่งขันกันในการรับใช้ศาสนา”</a:t>
            </a:r>
            <a:endParaRPr lang="en-US" sz="9800" dirty="0">
              <a:solidFill>
                <a:srgbClr val="0070C0"/>
              </a:solidFill>
            </a:endParaRPr>
          </a:p>
          <a:p>
            <a:pPr marL="1866900" indent="-392113">
              <a:buAutoNum type="thaiAlphaParenBoth"/>
            </a:pPr>
            <a:r>
              <a:rPr lang="th-TH" sz="9800" dirty="0">
                <a:solidFill>
                  <a:srgbClr val="0070C0"/>
                </a:solidFill>
              </a:rPr>
              <a:t>พวกเขาควรห่วงใยในความสุขสบายของกันและกัน</a:t>
            </a:r>
            <a:endParaRPr lang="en-US" sz="9800" dirty="0">
              <a:solidFill>
                <a:srgbClr val="0070C0"/>
              </a:solidFill>
            </a:endParaRPr>
          </a:p>
          <a:p>
            <a:pPr marL="0" indent="0" fontAlgn="base">
              <a:buNone/>
            </a:pPr>
            <a:endParaRPr lang="en-US" sz="4600" dirty="0">
              <a:solidFill>
                <a:srgbClr val="0070C0"/>
              </a:solidFill>
            </a:endParaRPr>
          </a:p>
          <a:p>
            <a:pPr marL="0" indent="0" fontAlgn="base">
              <a:buNone/>
            </a:pPr>
            <a:r>
              <a:rPr lang="th-TH" sz="9600" b="1" dirty="0">
                <a:solidFill>
                  <a:srgbClr val="FF0000"/>
                </a:solidFill>
              </a:rPr>
              <a:t>คำตอบ</a:t>
            </a:r>
            <a:r>
              <a:rPr lang="en-US" sz="9600" b="1" dirty="0">
                <a:solidFill>
                  <a:srgbClr val="FF0000"/>
                </a:solidFill>
              </a:rPr>
              <a:t> </a:t>
            </a:r>
            <a:r>
              <a:rPr lang="en-US" sz="6200" b="1" dirty="0">
                <a:solidFill>
                  <a:srgbClr val="FF0000"/>
                </a:solidFill>
              </a:rPr>
              <a:t>- </a:t>
            </a:r>
            <a:r>
              <a:rPr lang="en-TH" sz="6200" b="1" dirty="0">
                <a:solidFill>
                  <a:srgbClr val="FF0000"/>
                </a:solidFill>
              </a:rPr>
              <a:t>A</a:t>
            </a:r>
            <a:r>
              <a:rPr lang="en-US" sz="6200" b="1" dirty="0">
                <a:solidFill>
                  <a:srgbClr val="FF0000"/>
                </a:solidFill>
              </a:rPr>
              <a:t>NSWER:</a:t>
            </a:r>
          </a:p>
          <a:p>
            <a:pPr marL="0" indent="0" fontAlgn="base">
              <a:buNone/>
            </a:pPr>
            <a:r>
              <a:rPr lang="en-US" sz="7400" dirty="0">
                <a:solidFill>
                  <a:srgbClr val="0070C0"/>
                </a:solidFill>
              </a:rPr>
              <a:t>                    </a:t>
            </a:r>
            <a:r>
              <a:rPr lang="en-US" sz="12300" dirty="0">
                <a:solidFill>
                  <a:srgbClr val="0070C0"/>
                </a:solidFill>
              </a:rPr>
              <a:t> </a:t>
            </a:r>
            <a:r>
              <a:rPr lang="th-TH" sz="12300" dirty="0" err="1">
                <a:solidFill>
                  <a:srgbClr val="0070C0"/>
                </a:solidFill>
              </a:rPr>
              <a:t>ค</a:t>
            </a:r>
            <a:r>
              <a:rPr lang="en-US" sz="9800" dirty="0">
                <a:solidFill>
                  <a:srgbClr val="0070C0"/>
                </a:solidFill>
              </a:rPr>
              <a:t>…</a:t>
            </a:r>
            <a:r>
              <a:rPr lang="en-US" sz="7400" dirty="0">
                <a:solidFill>
                  <a:srgbClr val="0070C0"/>
                </a:solidFill>
              </a:rPr>
              <a:t>.“C”</a:t>
            </a:r>
          </a:p>
          <a:p>
            <a:pPr marL="0" indent="0" fontAlgn="base">
              <a:buNone/>
            </a:pPr>
            <a:endParaRPr lang="en-TH" dirty="0"/>
          </a:p>
          <a:p>
            <a:pPr marL="0" indent="0" fontAlgn="base">
              <a:buNone/>
            </a:pPr>
            <a:endParaRPr lang="en-TH" dirty="0"/>
          </a:p>
        </p:txBody>
      </p:sp>
      <p:pic>
        <p:nvPicPr>
          <p:cNvPr id="3074" name="Picture 2" descr="5,431 Two Birds Illustrations &amp; Clip Art - iStock">
            <a:extLst>
              <a:ext uri="{FF2B5EF4-FFF2-40B4-BE49-F238E27FC236}">
                <a16:creationId xmlns:a16="http://schemas.microsoft.com/office/drawing/2014/main" id="{6FEF79E0-CF9B-3C70-B7FA-85A3F741CAC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217" t="20290" r="14638" b="25024"/>
          <a:stretch/>
        </p:blipFill>
        <p:spPr bwMode="auto">
          <a:xfrm>
            <a:off x="8951495" y="479746"/>
            <a:ext cx="2723669" cy="2123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344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5" end="15"/>
                                            </p:txEl>
                                          </p:spTgt>
                                        </p:tgtEl>
                                        <p:attrNameLst>
                                          <p:attrName>style.visibility</p:attrName>
                                        </p:attrNameLst>
                                      </p:cBhvr>
                                      <p:to>
                                        <p:strVal val="visible"/>
                                      </p:to>
                                    </p:set>
                                    <p:animEffect transition="in" filter="dissolve">
                                      <p:cBhvr>
                                        <p:cTn id="7" dur="500"/>
                                        <p:tgtEl>
                                          <p:spTgt spid="3">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AEBD420-3DEA-6DE4-EAC2-EBFEC7513670}"/>
              </a:ext>
            </a:extLst>
          </p:cNvPr>
          <p:cNvSpPr>
            <a:spLocks noGrp="1"/>
          </p:cNvSpPr>
          <p:nvPr>
            <p:ph idx="1"/>
          </p:nvPr>
        </p:nvSpPr>
        <p:spPr>
          <a:xfrm>
            <a:off x="838200" y="119270"/>
            <a:ext cx="10515600" cy="6057693"/>
          </a:xfrm>
        </p:spPr>
        <p:txBody>
          <a:bodyPr>
            <a:normAutofit/>
          </a:bodyPr>
          <a:lstStyle/>
          <a:p>
            <a:pPr marL="0" indent="0">
              <a:buNone/>
            </a:pPr>
            <a:r>
              <a:rPr lang="th-TH" sz="3200" i="1" dirty="0"/>
              <a:t>พระผู้เป็นนายผู้ทรงหาที่เปรียบมิได้ ทรงให้ชายและหญิงอาศัยอยู่ด้วยกันเป็นสหายที่ใกล้ชิดกันที่สุด  เป็นเช่นวิญญาณดวงเดียวกัน  ทั้งสองคือเพื่อนสนิทที่คอยช่วยเหลือและห่วงใยในความสุขสบายของกันและกัน</a:t>
            </a:r>
          </a:p>
          <a:p>
            <a:pPr marL="0" indent="0">
              <a:buNone/>
            </a:pPr>
            <a:br>
              <a:rPr lang="en-TH" sz="3200" dirty="0"/>
            </a:br>
            <a:r>
              <a:rPr lang="th-TH" sz="3200" i="1" dirty="0"/>
              <a:t>หากทั้งสองดำเนินชีวิตได้ตามนี้ เขาทั้งสองจะผ่านโลกนี้ไปด้วยความพึงพอใจอย่างยิ่ง มีความสุขและความสงบในหัวใจ  และจะเป็นผู้ที่ได้รับกรุณาธิคุณและความโปรดปรานในอาณาจักรสวรรค์  แต่หากไม่ได้ดำเนินชีวิตไปตามนี้แล้ว  เขาทั้งสองจะต้องอาศัยอยู่ด้วยกันด้วยความขมขื่นอย่างยิ่ง  ปรารถนาความตายทุกขณะ  และจะได้รับความอดสูในอาณาจักรสวรรค์</a:t>
            </a:r>
            <a:endParaRPr lang="en-US" sz="3200" i="1" dirty="0"/>
          </a:p>
          <a:p>
            <a:pPr marL="0" indent="0">
              <a:buNone/>
            </a:pPr>
            <a:br>
              <a:rPr lang="en-TH" sz="3200" dirty="0"/>
            </a:br>
            <a:r>
              <a:rPr lang="th-TH" sz="3200" i="1" dirty="0"/>
              <a:t>ดังนั้นจงพยายามอาศัยอยู่ด้วยกันด้วยหัวใจและวิญญาณ  ดังนกพิราบสองตัวที่อยู่ในรังเดียวกัน  เพราะนี่จะได้รับพรในทั้งสองภพ</a:t>
            </a:r>
          </a:p>
          <a:p>
            <a:pPr marL="2314575" indent="0">
              <a:buNone/>
            </a:pPr>
            <a:r>
              <a:rPr lang="en-US" dirty="0"/>
              <a:t>- </a:t>
            </a:r>
            <a:r>
              <a:rPr lang="th-TH" dirty="0"/>
              <a:t>พระอับดุลบาฮา</a:t>
            </a:r>
            <a:endParaRPr lang="en-US" dirty="0"/>
          </a:p>
          <a:p>
            <a:pPr marL="0" indent="0">
              <a:buNone/>
            </a:pPr>
            <a:endParaRPr lang="en-TH" dirty="0"/>
          </a:p>
        </p:txBody>
      </p:sp>
    </p:spTree>
    <p:extLst>
      <p:ext uri="{BB962C8B-B14F-4D97-AF65-F5344CB8AC3E}">
        <p14:creationId xmlns:p14="http://schemas.microsoft.com/office/powerpoint/2010/main" val="2589951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4A3CA-D7B7-D452-6732-3C9334EBA1F5}"/>
              </a:ext>
            </a:extLst>
          </p:cNvPr>
          <p:cNvSpPr>
            <a:spLocks noGrp="1"/>
          </p:cNvSpPr>
          <p:nvPr>
            <p:ph type="title"/>
          </p:nvPr>
        </p:nvSpPr>
        <p:spPr>
          <a:xfrm>
            <a:off x="216975" y="205471"/>
            <a:ext cx="11716719" cy="781499"/>
          </a:xfrm>
        </p:spPr>
        <p:txBody>
          <a:bodyPr>
            <a:noAutofit/>
          </a:bodyPr>
          <a:lstStyle/>
          <a:p>
            <a:pPr fontAlgn="base"/>
            <a:br>
              <a:rPr lang="en-TH" sz="3200" dirty="0"/>
            </a:br>
            <a:endParaRPr lang="en-TH" sz="3200" b="1" dirty="0">
              <a:solidFill>
                <a:srgbClr val="0070C0"/>
              </a:solidFill>
              <a:latin typeface="+mn-lt"/>
            </a:endParaRPr>
          </a:p>
        </p:txBody>
      </p:sp>
      <p:sp>
        <p:nvSpPr>
          <p:cNvPr id="3" name="Content Placeholder 2">
            <a:extLst>
              <a:ext uri="{FF2B5EF4-FFF2-40B4-BE49-F238E27FC236}">
                <a16:creationId xmlns:a16="http://schemas.microsoft.com/office/drawing/2014/main" id="{757CD27D-E310-9E10-4DA2-C41EC1515129}"/>
              </a:ext>
            </a:extLst>
          </p:cNvPr>
          <p:cNvSpPr>
            <a:spLocks noGrp="1"/>
          </p:cNvSpPr>
          <p:nvPr>
            <p:ph idx="1"/>
          </p:nvPr>
        </p:nvSpPr>
        <p:spPr>
          <a:xfrm>
            <a:off x="637890" y="649357"/>
            <a:ext cx="11136824" cy="5270773"/>
          </a:xfrm>
        </p:spPr>
        <p:txBody>
          <a:bodyPr>
            <a:normAutofit/>
          </a:bodyPr>
          <a:lstStyle/>
          <a:p>
            <a:pPr marL="0" indent="0" fontAlgn="base">
              <a:buNone/>
            </a:pPr>
            <a:r>
              <a:rPr lang="en-US" sz="2200" i="1" dirty="0"/>
              <a:t>O ye two believers in God! The Lord, peerless is He, hath made woman and man to abide with each other in the closest companionship, and to be even as a single soul. They are two helpmates, two intimate friends, who should be concerned about the welfare of each other.</a:t>
            </a:r>
            <a:endParaRPr lang="en-TH" sz="2200" dirty="0"/>
          </a:p>
          <a:p>
            <a:pPr marL="0" indent="0" fontAlgn="base">
              <a:buNone/>
            </a:pPr>
            <a:r>
              <a:rPr lang="en-US" sz="2200" i="1" dirty="0"/>
              <a:t> </a:t>
            </a:r>
            <a:endParaRPr lang="en-TH" sz="2200" dirty="0"/>
          </a:p>
          <a:p>
            <a:pPr marL="0" indent="0" fontAlgn="base">
              <a:buNone/>
            </a:pPr>
            <a:r>
              <a:rPr lang="en-US" sz="2200" i="1" dirty="0"/>
              <a:t>If they live thus, they will pass through this world with perfect contentment, bliss, and peace of heart, and become the object of divine grace and favor in the Kingdom of heaven. But if they do other than this, they will live out their lives in great bitterness, longing at every moment for death, and will be shamefaced in the heavenly realm.</a:t>
            </a:r>
            <a:endParaRPr lang="en-TH" sz="2200" dirty="0"/>
          </a:p>
          <a:p>
            <a:pPr marL="0" indent="0" fontAlgn="base">
              <a:buNone/>
            </a:pPr>
            <a:r>
              <a:rPr lang="en-US" sz="2200" i="1" dirty="0"/>
              <a:t> </a:t>
            </a:r>
            <a:endParaRPr lang="en-TH" sz="2200" dirty="0"/>
          </a:p>
          <a:p>
            <a:pPr marL="0" indent="0" fontAlgn="base">
              <a:buNone/>
            </a:pPr>
            <a:r>
              <a:rPr lang="en-US" sz="2200" i="1" dirty="0"/>
              <a:t>Strive, then, to abide, heart and soul, with each other as two doves in the nest, for this is to be blessed in both worlds.</a:t>
            </a:r>
            <a:endParaRPr lang="en-TH" sz="2200" dirty="0"/>
          </a:p>
          <a:p>
            <a:endParaRPr lang="en-TH" dirty="0"/>
          </a:p>
          <a:p>
            <a:pPr marL="0" indent="0">
              <a:buNone/>
            </a:pPr>
            <a:r>
              <a:rPr lang="en-TH" sz="2400" dirty="0"/>
              <a:t>                     - Abdu’l-Baha</a:t>
            </a:r>
          </a:p>
        </p:txBody>
      </p:sp>
    </p:spTree>
    <p:extLst>
      <p:ext uri="{BB962C8B-B14F-4D97-AF65-F5344CB8AC3E}">
        <p14:creationId xmlns:p14="http://schemas.microsoft.com/office/powerpoint/2010/main" val="41464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BF042E-5E05-60AB-0684-34DC79EED7A6}"/>
              </a:ext>
            </a:extLst>
          </p:cNvPr>
          <p:cNvSpPr>
            <a:spLocks noGrp="1"/>
          </p:cNvSpPr>
          <p:nvPr>
            <p:ph idx="1"/>
          </p:nvPr>
        </p:nvSpPr>
        <p:spPr>
          <a:xfrm>
            <a:off x="464457" y="377371"/>
            <a:ext cx="10889343" cy="7416800"/>
          </a:xfrm>
        </p:spPr>
        <p:txBody>
          <a:bodyPr>
            <a:normAutofit lnSpcReduction="10000"/>
          </a:bodyPr>
          <a:lstStyle/>
          <a:p>
            <a:pPr marL="0" indent="0">
              <a:buNone/>
            </a:pPr>
            <a:r>
              <a:rPr lang="en-TH" sz="2400" b="1" dirty="0">
                <a:solidFill>
                  <a:srgbClr val="FF0000"/>
                </a:solidFill>
              </a:rPr>
              <a:t>QUESTION 3:</a:t>
            </a:r>
            <a:r>
              <a:rPr lang="en-TH" sz="2400" dirty="0">
                <a:solidFill>
                  <a:srgbClr val="FF0000"/>
                </a:solidFill>
              </a:rPr>
              <a:t> </a:t>
            </a:r>
            <a:r>
              <a:rPr lang="en-TH" sz="2400" b="1" dirty="0"/>
              <a:t>How long does </a:t>
            </a:r>
            <a:r>
              <a:rPr lang="en-TH" sz="2400" b="1" i="1" u="sng" dirty="0"/>
              <a:t>true</a:t>
            </a:r>
            <a:r>
              <a:rPr lang="en-TH" sz="2400" b="1" dirty="0"/>
              <a:t> Baha’i marriage last?</a:t>
            </a:r>
            <a:endParaRPr lang="en-US" sz="2400" b="1" dirty="0">
              <a:solidFill>
                <a:srgbClr val="FF0000"/>
              </a:solidFill>
            </a:endParaRPr>
          </a:p>
          <a:p>
            <a:pPr marL="1701800" lvl="0" indent="0">
              <a:buNone/>
            </a:pPr>
            <a:r>
              <a:rPr lang="en-US" sz="2400" dirty="0"/>
              <a:t>(a) Until one of the couple dies.</a:t>
            </a:r>
            <a:endParaRPr lang="en-TH" sz="2400" dirty="0"/>
          </a:p>
          <a:p>
            <a:pPr marL="1701800" lvl="0" indent="0">
              <a:buNone/>
            </a:pPr>
            <a:r>
              <a:rPr lang="en-US" sz="2400" dirty="0"/>
              <a:t>(b) Until both die.</a:t>
            </a:r>
            <a:endParaRPr lang="en-TH" sz="2400" dirty="0"/>
          </a:p>
          <a:p>
            <a:pPr marL="1701800" lvl="0" indent="0">
              <a:buNone/>
            </a:pPr>
            <a:r>
              <a:rPr lang="en-US" sz="2400" dirty="0"/>
              <a:t>(c) For eternity.</a:t>
            </a:r>
            <a:endParaRPr lang="en-TH" sz="2400" dirty="0"/>
          </a:p>
          <a:p>
            <a:pPr marL="0" indent="0">
              <a:buNone/>
            </a:pPr>
            <a:endParaRPr lang="en-US" sz="2400" b="1" dirty="0">
              <a:solidFill>
                <a:srgbClr val="FF0000"/>
              </a:solidFill>
            </a:endParaRPr>
          </a:p>
          <a:p>
            <a:pPr marL="0" indent="0">
              <a:buNone/>
            </a:pPr>
            <a:r>
              <a:rPr lang="th-TH" sz="3900" b="1" dirty="0">
                <a:solidFill>
                  <a:srgbClr val="FF0000"/>
                </a:solidFill>
              </a:rPr>
              <a:t>คำถาม</a:t>
            </a:r>
            <a:r>
              <a:rPr lang="en-US" sz="3900" b="1" dirty="0">
                <a:solidFill>
                  <a:srgbClr val="FF0000"/>
                </a:solidFill>
              </a:rPr>
              <a:t> </a:t>
            </a:r>
            <a:r>
              <a:rPr lang="en-US" sz="2600" b="1" dirty="0">
                <a:solidFill>
                  <a:srgbClr val="FF0000"/>
                </a:solidFill>
              </a:rPr>
              <a:t>3: </a:t>
            </a:r>
            <a:r>
              <a:rPr lang="th-TH" sz="3600" b="1" dirty="0">
                <a:solidFill>
                  <a:srgbClr val="0070C0"/>
                </a:solidFill>
              </a:rPr>
              <a:t>การสมรสแบบบาไฮที่แท้จริงจะยืนยงอยู่นานเท่าใด?</a:t>
            </a:r>
            <a:endParaRPr lang="en-US" sz="3600" b="1" dirty="0">
              <a:solidFill>
                <a:srgbClr val="0070C0"/>
              </a:solidFill>
            </a:endParaRPr>
          </a:p>
          <a:p>
            <a:pPr marL="2136775" indent="-501650">
              <a:buAutoNum type="thaiAlphaParenBoth"/>
            </a:pPr>
            <a:r>
              <a:rPr lang="th-TH" sz="3200" dirty="0">
                <a:solidFill>
                  <a:srgbClr val="0070C0"/>
                </a:solidFill>
              </a:rPr>
              <a:t>จนกว่าเมื่อสามีหรือภรรยาเสียชีวิตไป </a:t>
            </a:r>
            <a:endParaRPr lang="en-US" sz="3200" dirty="0">
              <a:solidFill>
                <a:srgbClr val="0070C0"/>
              </a:solidFill>
            </a:endParaRPr>
          </a:p>
          <a:p>
            <a:pPr marL="2136775" indent="-501650">
              <a:buAutoNum type="thaiAlphaParenBoth"/>
            </a:pPr>
            <a:r>
              <a:rPr lang="th-TH" sz="3200" dirty="0">
                <a:solidFill>
                  <a:srgbClr val="0070C0"/>
                </a:solidFill>
              </a:rPr>
              <a:t>จนกว่าทั้งสองเสียชีวิต </a:t>
            </a:r>
            <a:endParaRPr lang="en-US" sz="3200" dirty="0">
              <a:solidFill>
                <a:srgbClr val="0070C0"/>
              </a:solidFill>
            </a:endParaRPr>
          </a:p>
          <a:p>
            <a:pPr marL="2136775" indent="-501650">
              <a:buAutoNum type="thaiAlphaParenBoth"/>
            </a:pPr>
            <a:r>
              <a:rPr lang="th-TH" sz="3200" dirty="0">
                <a:solidFill>
                  <a:srgbClr val="0070C0"/>
                </a:solidFill>
              </a:rPr>
              <a:t>ตราบชั่วนิรันดร์</a:t>
            </a:r>
            <a:endParaRPr lang="en-TH" sz="3200" dirty="0">
              <a:solidFill>
                <a:srgbClr val="0070C0"/>
              </a:solidFill>
            </a:endParaRPr>
          </a:p>
          <a:p>
            <a:pPr marL="0" indent="0">
              <a:buNone/>
            </a:pPr>
            <a:r>
              <a:rPr lang="en-US" sz="2400" dirty="0"/>
              <a:t> </a:t>
            </a:r>
            <a:endParaRPr lang="en-TH" sz="2400" dirty="0"/>
          </a:p>
          <a:p>
            <a:pPr marL="0" indent="0" fontAlgn="base">
              <a:buNone/>
            </a:pPr>
            <a:r>
              <a:rPr lang="th-TH" sz="3900" b="1" dirty="0">
                <a:solidFill>
                  <a:srgbClr val="FF0000"/>
                </a:solidFill>
              </a:rPr>
              <a:t>คำตอบ</a:t>
            </a:r>
            <a:r>
              <a:rPr lang="en-US" sz="3900" b="1" dirty="0">
                <a:solidFill>
                  <a:srgbClr val="FF0000"/>
                </a:solidFill>
              </a:rPr>
              <a:t> - </a:t>
            </a:r>
            <a:r>
              <a:rPr lang="en-TH" sz="2400" b="1" dirty="0">
                <a:solidFill>
                  <a:srgbClr val="FF0000"/>
                </a:solidFill>
              </a:rPr>
              <a:t>A</a:t>
            </a:r>
            <a:r>
              <a:rPr lang="en-US" sz="2400" b="1" dirty="0">
                <a:solidFill>
                  <a:srgbClr val="FF0000"/>
                </a:solidFill>
              </a:rPr>
              <a:t>NSWER:</a:t>
            </a:r>
            <a:r>
              <a:rPr lang="en-US" sz="2400" dirty="0">
                <a:solidFill>
                  <a:srgbClr val="FF0000"/>
                </a:solidFill>
              </a:rPr>
              <a:t>     </a:t>
            </a:r>
          </a:p>
          <a:p>
            <a:pPr marL="0" indent="0" fontAlgn="base">
              <a:buNone/>
            </a:pPr>
            <a:r>
              <a:rPr lang="en-US" sz="3900" dirty="0">
                <a:solidFill>
                  <a:srgbClr val="0070C0"/>
                </a:solidFill>
              </a:rPr>
              <a:t>              </a:t>
            </a:r>
            <a:r>
              <a:rPr lang="th-TH" sz="3900" dirty="0" err="1">
                <a:solidFill>
                  <a:srgbClr val="0070C0"/>
                </a:solidFill>
              </a:rPr>
              <a:t>ค</a:t>
            </a:r>
            <a:r>
              <a:rPr lang="en-US" sz="3900" dirty="0">
                <a:solidFill>
                  <a:srgbClr val="0070C0"/>
                </a:solidFill>
              </a:rPr>
              <a:t> … </a:t>
            </a:r>
            <a:r>
              <a:rPr lang="en-US" sz="2400" dirty="0">
                <a:solidFill>
                  <a:srgbClr val="0070C0"/>
                </a:solidFill>
              </a:rPr>
              <a:t>C</a:t>
            </a:r>
            <a:endParaRPr lang="en-US" sz="2400" dirty="0"/>
          </a:p>
          <a:p>
            <a:pPr marL="0" indent="0" fontAlgn="base">
              <a:buNone/>
            </a:pPr>
            <a:endParaRPr lang="en-US" sz="2400" dirty="0"/>
          </a:p>
          <a:p>
            <a:pPr marL="0" indent="0" fontAlgn="base">
              <a:buNone/>
            </a:pPr>
            <a:r>
              <a:rPr lang="en-US" dirty="0"/>
              <a:t> </a:t>
            </a:r>
            <a:endParaRPr lang="en-TH" dirty="0"/>
          </a:p>
          <a:p>
            <a:pPr marL="0" indent="0" fontAlgn="base">
              <a:buNone/>
            </a:pPr>
            <a:r>
              <a:rPr lang="en-US" dirty="0"/>
              <a:t> </a:t>
            </a:r>
            <a:endParaRPr lang="en-TH" dirty="0"/>
          </a:p>
          <a:p>
            <a:endParaRPr lang="en-TH" dirty="0"/>
          </a:p>
        </p:txBody>
      </p:sp>
      <p:pic>
        <p:nvPicPr>
          <p:cNvPr id="4098" name="Picture 2" descr="23 Beautiful Heaven Quotes to Excite You about Eternity">
            <a:extLst>
              <a:ext uri="{FF2B5EF4-FFF2-40B4-BE49-F238E27FC236}">
                <a16:creationId xmlns:a16="http://schemas.microsoft.com/office/drawing/2014/main" id="{8AB057D7-F259-22A6-47AE-CEE6BEFCAC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75931" y="3896139"/>
            <a:ext cx="3982399" cy="20809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9853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dissolve">
                                      <p:cBhvr>
                                        <p:cTn id="7" dur="5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1" end="11"/>
                                            </p:txEl>
                                          </p:spTgt>
                                        </p:tgtEl>
                                        <p:attrNameLst>
                                          <p:attrName>style.visibility</p:attrName>
                                        </p:attrNameLst>
                                      </p:cBhvr>
                                      <p:to>
                                        <p:strVal val="visible"/>
                                      </p:to>
                                    </p:set>
                                    <p:animEffect transition="in" filter="dissolve">
                                      <p:cBhvr>
                                        <p:cTn id="12"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463C893-3169-C23E-F9C1-6B60FA9C09B2}"/>
              </a:ext>
            </a:extLst>
          </p:cNvPr>
          <p:cNvSpPr>
            <a:spLocks noGrp="1"/>
          </p:cNvSpPr>
          <p:nvPr>
            <p:ph idx="1"/>
          </p:nvPr>
        </p:nvSpPr>
        <p:spPr>
          <a:xfrm>
            <a:off x="838200" y="928913"/>
            <a:ext cx="10515600" cy="5646057"/>
          </a:xfrm>
        </p:spPr>
        <p:txBody>
          <a:bodyPr>
            <a:normAutofit/>
          </a:bodyPr>
          <a:lstStyle/>
          <a:p>
            <a:pPr marL="0" indent="0">
              <a:buNone/>
            </a:pPr>
            <a:r>
              <a:rPr lang="th-TH" sz="3700" i="1" dirty="0"/>
              <a:t>ชีวิตสมรสที่แท้จริงของบาไฮคือ  สามีและภรรยาควรเป็นหนึ่งเดียวกันทั้งร่างกายและวิญญาณ  ทั้งคู่จะปรับปรุงชีวิตทางจิตวิญญาณของกันและกันตลอดไป  และจะได้ประโยชน์จากความเป็นหนึ่งเดียวกันชั่วนิรันดร์ทั่วทุกภพของพระผู้เป็นเจ้า นี้คือชีวิตสมรสบาไฮ </a:t>
            </a:r>
            <a:endParaRPr lang="en-TH" sz="3700" dirty="0"/>
          </a:p>
          <a:p>
            <a:pPr marL="0" indent="0">
              <a:buNone/>
            </a:pPr>
            <a:r>
              <a:rPr lang="en-US" sz="3700" dirty="0"/>
              <a:t>                                 - </a:t>
            </a:r>
            <a:r>
              <a:rPr lang="th-TH" sz="3700" dirty="0"/>
              <a:t>พระอับดุลบาฮา</a:t>
            </a:r>
            <a:endParaRPr lang="en-US" sz="3700" dirty="0"/>
          </a:p>
          <a:p>
            <a:pPr>
              <a:buFontTx/>
              <a:buChar char="-"/>
            </a:pPr>
            <a:endParaRPr lang="en-TH" dirty="0"/>
          </a:p>
          <a:p>
            <a:pPr marL="0" indent="0">
              <a:buNone/>
            </a:pPr>
            <a:r>
              <a:rPr lang="en-US" i="1" dirty="0"/>
              <a:t>The true marriage of Bahá’ís is this, that husband and wife should be united both physically and spiritually, that they may ever improve the spiritual life of each other, and </a:t>
            </a:r>
            <a:r>
              <a:rPr lang="en-US" b="1" i="1" dirty="0"/>
              <a:t>may enjoy everlasting unity throughout all the worlds of God. </a:t>
            </a:r>
            <a:r>
              <a:rPr lang="en-US" i="1" dirty="0"/>
              <a:t>This is Bahá’í marriage.</a:t>
            </a:r>
          </a:p>
          <a:p>
            <a:pPr marL="0" indent="0">
              <a:buNone/>
            </a:pPr>
            <a:r>
              <a:rPr lang="en-US" i="1" dirty="0"/>
              <a:t>                                           - Abdul’-Baha</a:t>
            </a:r>
            <a:endParaRPr lang="en-TH" dirty="0"/>
          </a:p>
          <a:p>
            <a:endParaRPr lang="en-TH" dirty="0"/>
          </a:p>
        </p:txBody>
      </p:sp>
    </p:spTree>
    <p:extLst>
      <p:ext uri="{BB962C8B-B14F-4D97-AF65-F5344CB8AC3E}">
        <p14:creationId xmlns:p14="http://schemas.microsoft.com/office/powerpoint/2010/main" val="3415680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017DEB-27ED-8978-A2A4-BC99390A7D72}"/>
              </a:ext>
            </a:extLst>
          </p:cNvPr>
          <p:cNvSpPr>
            <a:spLocks noGrp="1"/>
          </p:cNvSpPr>
          <p:nvPr>
            <p:ph idx="1"/>
          </p:nvPr>
        </p:nvSpPr>
        <p:spPr>
          <a:xfrm>
            <a:off x="493485" y="316135"/>
            <a:ext cx="11567885" cy="6853918"/>
          </a:xfrm>
        </p:spPr>
        <p:txBody>
          <a:bodyPr>
            <a:normAutofit fontScale="92500" lnSpcReduction="20000"/>
          </a:bodyPr>
          <a:lstStyle/>
          <a:p>
            <a:pPr marL="0" indent="0">
              <a:buNone/>
            </a:pPr>
            <a:r>
              <a:rPr lang="en-TH" b="1" dirty="0">
                <a:solidFill>
                  <a:srgbClr val="FF0000"/>
                </a:solidFill>
              </a:rPr>
              <a:t>QUESTION 4:</a:t>
            </a:r>
            <a:r>
              <a:rPr lang="en-TH" dirty="0">
                <a:solidFill>
                  <a:srgbClr val="FF0000"/>
                </a:solidFill>
              </a:rPr>
              <a:t>  </a:t>
            </a:r>
            <a:r>
              <a:rPr lang="en-TH" sz="2600" dirty="0"/>
              <a:t>What is necessary before the couple can announce they are engaged?</a:t>
            </a:r>
          </a:p>
          <a:p>
            <a:pPr marL="1831975" lvl="0" indent="0">
              <a:buNone/>
            </a:pPr>
            <a:r>
              <a:rPr lang="en-TH" sz="2600" dirty="0"/>
              <a:t>(a) The couple agrees they want to get married.</a:t>
            </a:r>
          </a:p>
          <a:p>
            <a:pPr marL="1831975" lvl="0" indent="0">
              <a:buNone/>
            </a:pPr>
            <a:r>
              <a:rPr lang="en-TH" sz="2600" dirty="0"/>
              <a:t>(b) The majority of living parents give approval for the marriage.</a:t>
            </a:r>
          </a:p>
          <a:p>
            <a:pPr marL="1831975" lvl="0" indent="0">
              <a:buNone/>
            </a:pPr>
            <a:r>
              <a:rPr lang="en-TH" sz="2600" dirty="0"/>
              <a:t>(c) All biological living parents give approval.</a:t>
            </a:r>
          </a:p>
          <a:p>
            <a:pPr marL="1831975" lvl="0" indent="0">
              <a:buNone/>
            </a:pPr>
            <a:r>
              <a:rPr lang="en-TH" sz="2600" dirty="0"/>
              <a:t>(d) The Assembly approves the marriage.</a:t>
            </a:r>
          </a:p>
          <a:p>
            <a:pPr marL="0" indent="0">
              <a:buNone/>
            </a:pPr>
            <a:r>
              <a:rPr lang="en-TH" dirty="0"/>
              <a:t> </a:t>
            </a:r>
          </a:p>
          <a:p>
            <a:pPr marL="0" indent="0">
              <a:buNone/>
            </a:pPr>
            <a:r>
              <a:rPr lang="th-TH" sz="3900" b="1" dirty="0">
                <a:solidFill>
                  <a:srgbClr val="FF0000"/>
                </a:solidFill>
              </a:rPr>
              <a:t>คำถาม</a:t>
            </a:r>
            <a:r>
              <a:rPr lang="en-US" sz="3900" b="1" dirty="0">
                <a:solidFill>
                  <a:srgbClr val="FF0000"/>
                </a:solidFill>
              </a:rPr>
              <a:t> </a:t>
            </a:r>
            <a:r>
              <a:rPr lang="en-US" sz="2600" b="1" dirty="0">
                <a:solidFill>
                  <a:srgbClr val="FF0000"/>
                </a:solidFill>
              </a:rPr>
              <a:t>4</a:t>
            </a:r>
            <a:r>
              <a:rPr lang="en-US" sz="3900" b="1" dirty="0">
                <a:solidFill>
                  <a:srgbClr val="FF0000"/>
                </a:solidFill>
              </a:rPr>
              <a:t>:     </a:t>
            </a:r>
            <a:r>
              <a:rPr lang="th-TH" sz="3500" b="1" dirty="0">
                <a:solidFill>
                  <a:srgbClr val="0070C0"/>
                </a:solidFill>
              </a:rPr>
              <a:t>สิ่งใดจำเป็นต้องกระทำก่อน ที่ชายหญิงจะสามารถประกาศว่าพวกเขาได้หมั้นกัน		แล้ว? </a:t>
            </a:r>
            <a:endParaRPr lang="en-US" sz="3500" b="1" dirty="0">
              <a:solidFill>
                <a:srgbClr val="0070C0"/>
              </a:solidFill>
            </a:endParaRPr>
          </a:p>
          <a:p>
            <a:pPr marL="2279650" indent="-476250">
              <a:buAutoNum type="thaiAlphaParenBoth"/>
            </a:pPr>
            <a:r>
              <a:rPr lang="th-TH" sz="3500" dirty="0">
                <a:solidFill>
                  <a:srgbClr val="0070C0"/>
                </a:solidFill>
              </a:rPr>
              <a:t>ทั้งคู่ตกลงกันว่าจะแต่งงานกัน</a:t>
            </a:r>
            <a:endParaRPr lang="en-US" sz="3500" dirty="0">
              <a:solidFill>
                <a:srgbClr val="0070C0"/>
              </a:solidFill>
            </a:endParaRPr>
          </a:p>
          <a:p>
            <a:pPr marL="2279650" indent="-476250">
              <a:buAutoNum type="thaiAlphaParenBoth"/>
            </a:pPr>
            <a:r>
              <a:rPr lang="th-TH" sz="3500" dirty="0">
                <a:solidFill>
                  <a:srgbClr val="0070C0"/>
                </a:solidFill>
              </a:rPr>
              <a:t>บิดามารดาที่ยังมีชีวิตอยู่</a:t>
            </a:r>
            <a:r>
              <a:rPr lang="th-TH" sz="3000" dirty="0">
                <a:solidFill>
                  <a:srgbClr val="0070C0"/>
                </a:solidFill>
              </a:rPr>
              <a:t>ให้การยินยอมใน</a:t>
            </a:r>
            <a:r>
              <a:rPr lang="th-TH" sz="3500" dirty="0">
                <a:solidFill>
                  <a:srgbClr val="0070C0"/>
                </a:solidFill>
              </a:rPr>
              <a:t>ส่วนใหญ่อนุมัติการสมรส </a:t>
            </a:r>
            <a:endParaRPr lang="en-US" sz="3500" dirty="0">
              <a:solidFill>
                <a:srgbClr val="0070C0"/>
              </a:solidFill>
            </a:endParaRPr>
          </a:p>
          <a:p>
            <a:pPr marL="2279650" indent="-476250">
              <a:buAutoNum type="thaiAlphaParenBoth"/>
            </a:pPr>
            <a:r>
              <a:rPr lang="th-TH" sz="3500" dirty="0">
                <a:solidFill>
                  <a:srgbClr val="0070C0"/>
                </a:solidFill>
              </a:rPr>
              <a:t>บิดามารดาผู้ให้กำเนิดที่ยังมีชีวิตอยู่ต้องให้ความเห็นชอบ </a:t>
            </a:r>
            <a:endParaRPr lang="en-US" sz="3500" dirty="0">
              <a:solidFill>
                <a:srgbClr val="0070C0"/>
              </a:solidFill>
            </a:endParaRPr>
          </a:p>
          <a:p>
            <a:pPr marL="2279650" indent="-476250">
              <a:buAutoNum type="thaiAlphaParenBoth"/>
            </a:pPr>
            <a:r>
              <a:rPr lang="th-TH" sz="3500" dirty="0">
                <a:solidFill>
                  <a:srgbClr val="0070C0"/>
                </a:solidFill>
              </a:rPr>
              <a:t>ธรรมสภาอนุมัติการสมรส</a:t>
            </a:r>
            <a:endParaRPr lang="en-TH" sz="3500" dirty="0">
              <a:solidFill>
                <a:srgbClr val="0070C0"/>
              </a:solidFill>
            </a:endParaRPr>
          </a:p>
          <a:p>
            <a:pPr marL="0" indent="0">
              <a:buNone/>
            </a:pPr>
            <a:endParaRPr lang="en-TH" sz="1300" dirty="0"/>
          </a:p>
          <a:p>
            <a:pPr marL="0" indent="0" fontAlgn="base">
              <a:buNone/>
            </a:pPr>
            <a:r>
              <a:rPr lang="th-TH" sz="3900" b="1" dirty="0">
                <a:solidFill>
                  <a:srgbClr val="FF0000"/>
                </a:solidFill>
              </a:rPr>
              <a:t>คำตอบ</a:t>
            </a:r>
            <a:r>
              <a:rPr lang="en-US" sz="3900" b="1" dirty="0">
                <a:solidFill>
                  <a:srgbClr val="FF0000"/>
                </a:solidFill>
              </a:rPr>
              <a:t> - </a:t>
            </a:r>
            <a:r>
              <a:rPr lang="en-TH" b="1" dirty="0">
                <a:solidFill>
                  <a:srgbClr val="FF0000"/>
                </a:solidFill>
              </a:rPr>
              <a:t>A</a:t>
            </a:r>
            <a:r>
              <a:rPr lang="en-US" b="1" dirty="0">
                <a:solidFill>
                  <a:srgbClr val="FF0000"/>
                </a:solidFill>
              </a:rPr>
              <a:t>NSWER:</a:t>
            </a:r>
            <a:r>
              <a:rPr lang="en-US" dirty="0">
                <a:solidFill>
                  <a:srgbClr val="FF0000"/>
                </a:solidFill>
              </a:rPr>
              <a:t>     </a:t>
            </a:r>
            <a:endParaRPr lang="en-US" b="1" dirty="0">
              <a:solidFill>
                <a:srgbClr val="FF0000"/>
              </a:solidFill>
            </a:endParaRPr>
          </a:p>
          <a:p>
            <a:pPr marL="0" indent="0" fontAlgn="base">
              <a:buNone/>
            </a:pPr>
            <a:r>
              <a:rPr lang="en-US" sz="4000" dirty="0">
                <a:solidFill>
                  <a:srgbClr val="0070C0"/>
                </a:solidFill>
              </a:rPr>
              <a:t>                   </a:t>
            </a:r>
            <a:r>
              <a:rPr lang="th-TH" sz="4000" dirty="0" err="1">
                <a:solidFill>
                  <a:srgbClr val="0070C0"/>
                </a:solidFill>
              </a:rPr>
              <a:t>ค</a:t>
            </a:r>
            <a:r>
              <a:rPr lang="en-US" sz="4000" dirty="0">
                <a:solidFill>
                  <a:srgbClr val="0070C0"/>
                </a:solidFill>
              </a:rPr>
              <a:t>….</a:t>
            </a:r>
            <a:r>
              <a:rPr lang="en-US" sz="4000" dirty="0"/>
              <a:t> </a:t>
            </a:r>
            <a:r>
              <a:rPr lang="en-US" sz="2600" dirty="0"/>
              <a:t>C</a:t>
            </a:r>
            <a:endParaRPr lang="en-TH" sz="2600" dirty="0"/>
          </a:p>
          <a:p>
            <a:endParaRPr lang="en-TH" dirty="0"/>
          </a:p>
        </p:txBody>
      </p:sp>
      <p:pic>
        <p:nvPicPr>
          <p:cNvPr id="5122" name="Picture 2" descr="Two Tone Gold Topaz Engagement Rings Stock Illustration - Illustration of  obligation, pleasant: 10448961">
            <a:extLst>
              <a:ext uri="{FF2B5EF4-FFF2-40B4-BE49-F238E27FC236}">
                <a16:creationId xmlns:a16="http://schemas.microsoft.com/office/drawing/2014/main" id="{643FA865-E7A9-A3E7-B08D-2FDC790872C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706" t="14880" r="14211" b="19420"/>
          <a:stretch/>
        </p:blipFill>
        <p:spPr bwMode="auto">
          <a:xfrm>
            <a:off x="9303718" y="4492431"/>
            <a:ext cx="3004397" cy="22750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8319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3" end="13"/>
                                            </p:txEl>
                                          </p:spTgt>
                                        </p:tgtEl>
                                        <p:attrNameLst>
                                          <p:attrName>style.visibility</p:attrName>
                                        </p:attrNameLst>
                                      </p:cBhvr>
                                      <p:to>
                                        <p:strVal val="visible"/>
                                      </p:to>
                                    </p:set>
                                    <p:animEffect transition="in" filter="dissolve">
                                      <p:cBhvr>
                                        <p:cTn id="7"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1F5454-629C-238A-E5C9-4116B2570ED1}"/>
              </a:ext>
            </a:extLst>
          </p:cNvPr>
          <p:cNvSpPr>
            <a:spLocks noGrp="1"/>
          </p:cNvSpPr>
          <p:nvPr>
            <p:ph idx="1"/>
          </p:nvPr>
        </p:nvSpPr>
        <p:spPr>
          <a:xfrm>
            <a:off x="274788" y="508005"/>
            <a:ext cx="12181114" cy="6168571"/>
          </a:xfrm>
        </p:spPr>
        <p:txBody>
          <a:bodyPr>
            <a:normAutofit lnSpcReduction="10000"/>
          </a:bodyPr>
          <a:lstStyle/>
          <a:p>
            <a:pPr marL="0" indent="0">
              <a:buNone/>
            </a:pPr>
            <a:r>
              <a:rPr lang="en-TH" sz="2400" b="1" dirty="0">
                <a:solidFill>
                  <a:srgbClr val="FF0000"/>
                </a:solidFill>
              </a:rPr>
              <a:t>QUESTION 5:</a:t>
            </a:r>
            <a:r>
              <a:rPr lang="en-TH" sz="2400" dirty="0">
                <a:solidFill>
                  <a:srgbClr val="FF0000"/>
                </a:solidFill>
              </a:rPr>
              <a:t>  </a:t>
            </a:r>
          </a:p>
          <a:p>
            <a:pPr marL="0" indent="0">
              <a:buNone/>
            </a:pPr>
            <a:r>
              <a:rPr lang="en-TH" sz="2400" dirty="0"/>
              <a:t>May the </a:t>
            </a:r>
            <a:r>
              <a:rPr lang="en-US" sz="2400" dirty="0"/>
              <a:t>parents interfere with the selection of the person their child wishes to marry?</a:t>
            </a:r>
            <a:endParaRPr lang="en-TH" sz="2400" dirty="0"/>
          </a:p>
          <a:p>
            <a:pPr marL="0" indent="0">
              <a:buNone/>
            </a:pPr>
            <a:r>
              <a:rPr lang="en-TH" sz="2400" dirty="0"/>
              <a:t> </a:t>
            </a:r>
            <a:endParaRPr lang="en-TH" sz="1200" dirty="0"/>
          </a:p>
          <a:p>
            <a:pPr marL="0" indent="0" fontAlgn="base">
              <a:buNone/>
            </a:pPr>
            <a:r>
              <a:rPr lang="en-TH" sz="2400" b="1" dirty="0">
                <a:solidFill>
                  <a:srgbClr val="FF0000"/>
                </a:solidFill>
              </a:rPr>
              <a:t>A</a:t>
            </a:r>
            <a:r>
              <a:rPr lang="en-US" sz="2400" b="1" dirty="0">
                <a:solidFill>
                  <a:srgbClr val="FF0000"/>
                </a:solidFill>
              </a:rPr>
              <a:t>NSWER:  </a:t>
            </a:r>
          </a:p>
          <a:p>
            <a:pPr marL="0" indent="0" fontAlgn="base">
              <a:buNone/>
            </a:pPr>
            <a:r>
              <a:rPr lang="en-US" sz="2400" dirty="0"/>
              <a:t>“No”.   But the parents may discuss with their children the important things to consider when choosing a partner.</a:t>
            </a:r>
            <a:endParaRPr lang="en-TH" sz="2400" dirty="0"/>
          </a:p>
          <a:p>
            <a:pPr marL="0" indent="0">
              <a:buNone/>
            </a:pPr>
            <a:endParaRPr lang="en-TH" sz="2400" dirty="0"/>
          </a:p>
          <a:p>
            <a:pPr marL="0" indent="0">
              <a:buNone/>
            </a:pPr>
            <a:r>
              <a:rPr lang="th-TH" sz="3600" b="1" dirty="0">
                <a:solidFill>
                  <a:srgbClr val="FF0000"/>
                </a:solidFill>
              </a:rPr>
              <a:t>คำถาม</a:t>
            </a:r>
            <a:r>
              <a:rPr lang="en-US" sz="3600" b="1" dirty="0">
                <a:solidFill>
                  <a:srgbClr val="FF0000"/>
                </a:solidFill>
                <a:latin typeface="Calibri" panose="020F0502020204030204" pitchFamily="34" charset="0"/>
              </a:rPr>
              <a:t> </a:t>
            </a:r>
            <a:r>
              <a:rPr lang="en-US" sz="2400" b="1" dirty="0">
                <a:solidFill>
                  <a:srgbClr val="FF0000"/>
                </a:solidFill>
                <a:latin typeface="Calibri" panose="020F0502020204030204" pitchFamily="34" charset="0"/>
              </a:rPr>
              <a:t>5</a:t>
            </a:r>
            <a:r>
              <a:rPr lang="en-US" sz="3600" b="1" dirty="0">
                <a:solidFill>
                  <a:srgbClr val="FF0000"/>
                </a:solidFill>
                <a:latin typeface="Calibri" panose="020F0502020204030204" pitchFamily="34" charset="0"/>
              </a:rPr>
              <a:t>:</a:t>
            </a:r>
          </a:p>
          <a:p>
            <a:pPr marL="0" indent="0">
              <a:buNone/>
            </a:pPr>
            <a:r>
              <a:rPr lang="th-TH" sz="3200" b="1" dirty="0">
                <a:solidFill>
                  <a:srgbClr val="0070C0"/>
                </a:solidFill>
              </a:rPr>
              <a:t>บิดามารดาสามารถเข้าไปยุ่งเกี่ยวในการเลือกคนที่ลูกต้อง</a:t>
            </a:r>
            <a:endParaRPr lang="en-US" sz="3200" b="1" dirty="0">
              <a:solidFill>
                <a:srgbClr val="0070C0"/>
              </a:solidFill>
            </a:endParaRPr>
          </a:p>
          <a:p>
            <a:pPr marL="0" indent="0">
              <a:buNone/>
            </a:pPr>
            <a:r>
              <a:rPr lang="th-TH" sz="3200" b="1" dirty="0">
                <a:solidFill>
                  <a:srgbClr val="0070C0"/>
                </a:solidFill>
              </a:rPr>
              <a:t>การจะแต่งงานด้วยได้หรือไม่?</a:t>
            </a:r>
            <a:endParaRPr lang="en-US" sz="3200" b="1" dirty="0">
              <a:solidFill>
                <a:srgbClr val="0070C0"/>
              </a:solidFill>
            </a:endParaRPr>
          </a:p>
          <a:p>
            <a:pPr marL="0" indent="0">
              <a:buNone/>
            </a:pPr>
            <a:endParaRPr lang="en-US" sz="1200" dirty="0"/>
          </a:p>
          <a:p>
            <a:pPr marL="0" indent="0">
              <a:buNone/>
            </a:pPr>
            <a:r>
              <a:rPr lang="th-TH" sz="3700" b="1" dirty="0">
                <a:solidFill>
                  <a:srgbClr val="FF0000"/>
                </a:solidFill>
              </a:rPr>
              <a:t>คำตอบ</a:t>
            </a:r>
            <a:r>
              <a:rPr lang="en-US" sz="3700" b="1" dirty="0">
                <a:solidFill>
                  <a:srgbClr val="FF0000"/>
                </a:solidFill>
              </a:rPr>
              <a:t>:</a:t>
            </a:r>
          </a:p>
          <a:p>
            <a:pPr marL="0" indent="0">
              <a:buNone/>
            </a:pPr>
            <a:r>
              <a:rPr lang="th-TH" sz="3200" dirty="0">
                <a:solidFill>
                  <a:srgbClr val="0070C0"/>
                </a:solidFill>
              </a:rPr>
              <a:t>"ไม่". แต่บิดามารดาอาจจะพูดคุยกับลูกถึงคุณลักษณะที่สำคัญในการพิจารณาหาคู่ครองได้</a:t>
            </a:r>
            <a:endParaRPr lang="en-TH" sz="3200" dirty="0">
              <a:solidFill>
                <a:srgbClr val="0070C0"/>
              </a:solidFill>
            </a:endParaRPr>
          </a:p>
          <a:p>
            <a:endParaRPr lang="en-TH" dirty="0"/>
          </a:p>
        </p:txBody>
      </p:sp>
      <p:pic>
        <p:nvPicPr>
          <p:cNvPr id="6146" name="Picture 2" descr="Parenting: The teen years">
            <a:extLst>
              <a:ext uri="{FF2B5EF4-FFF2-40B4-BE49-F238E27FC236}">
                <a16:creationId xmlns:a16="http://schemas.microsoft.com/office/drawing/2014/main" id="{4AD8F21E-B080-83EA-26A3-AA7B7190A00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404" r="20093"/>
          <a:stretch/>
        </p:blipFill>
        <p:spPr bwMode="auto">
          <a:xfrm>
            <a:off x="8707352" y="3176337"/>
            <a:ext cx="2783578" cy="21175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9900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dissolve">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1" end="11"/>
                                            </p:txEl>
                                          </p:spTgt>
                                        </p:tgtEl>
                                        <p:attrNameLst>
                                          <p:attrName>style.visibility</p:attrName>
                                        </p:attrNameLst>
                                      </p:cBhvr>
                                      <p:to>
                                        <p:strVal val="visible"/>
                                      </p:to>
                                    </p:set>
                                    <p:animEffect transition="in" filter="dissolve">
                                      <p:cBhvr>
                                        <p:cTn id="12"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AE6BE1-080B-AE1E-741E-E45514DE160D}"/>
              </a:ext>
            </a:extLst>
          </p:cNvPr>
          <p:cNvSpPr>
            <a:spLocks noGrp="1"/>
          </p:cNvSpPr>
          <p:nvPr>
            <p:ph idx="1"/>
          </p:nvPr>
        </p:nvSpPr>
        <p:spPr>
          <a:xfrm>
            <a:off x="838200" y="265043"/>
            <a:ext cx="10515600" cy="6268279"/>
          </a:xfrm>
        </p:spPr>
        <p:txBody>
          <a:bodyPr>
            <a:normAutofit lnSpcReduction="10000"/>
          </a:bodyPr>
          <a:lstStyle/>
          <a:p>
            <a:pPr marL="0" lvl="0" indent="0" algn="ctr">
              <a:buNone/>
            </a:pPr>
            <a:r>
              <a:rPr lang="th-TH" sz="4000" b="1" dirty="0"/>
              <a:t>บทบาทของพ่อแม่</a:t>
            </a:r>
            <a:endParaRPr lang="en-US" sz="4000" b="1" dirty="0"/>
          </a:p>
          <a:p>
            <a:pPr marL="0" lvl="0" indent="0">
              <a:buNone/>
            </a:pPr>
            <a:r>
              <a:rPr lang="th-TH" sz="3200" dirty="0"/>
              <a:t>ก่อนการสมรส บิดามารดาต้องไม่ก้าวก่ายในการตัดสินใจของลูกในการเลือกคู่ครอง แต่เมื่อจะตัดสินใจเข้าพิธีหมั้นหมาย ทั้งฝ่ายชายและหญิง จะต้องได้รับอนุญาตจากบิดามารดาที่ยังมีชีวิตอยู่ของทั้งสองฝ่ายก่อน</a:t>
            </a:r>
            <a:endParaRPr lang="en-TH" sz="3200" dirty="0"/>
          </a:p>
          <a:p>
            <a:pPr marL="0" indent="0">
              <a:buNone/>
            </a:pPr>
            <a:r>
              <a:rPr lang="th-TH" sz="3200" dirty="0"/>
              <a:t> </a:t>
            </a:r>
            <a:endParaRPr lang="en-TH" sz="3200" dirty="0"/>
          </a:p>
          <a:p>
            <a:pPr marL="0" lvl="0" indent="0" fontAlgn="base">
              <a:buNone/>
            </a:pPr>
            <a:r>
              <a:rPr lang="th-TH" sz="3200" dirty="0"/>
              <a:t>กฎบาไฮกำหนดให้คู่สมรสมีความรับผิดชอบที่จะต้องศึกษาอุปนิสัยซึ่งกันและกัน ส่วนบิดามารดานั้นจะเป็นผู้ที่ให้การอนุญาตในการสมรส</a:t>
            </a:r>
            <a:endParaRPr lang="en-TH" sz="3200" dirty="0"/>
          </a:p>
          <a:p>
            <a:pPr marL="0" indent="0">
              <a:buNone/>
            </a:pPr>
            <a:r>
              <a:rPr lang="th-TH" sz="3200" dirty="0"/>
              <a:t> </a:t>
            </a:r>
            <a:endParaRPr lang="en-TH" sz="3200" dirty="0"/>
          </a:p>
          <a:p>
            <a:pPr marL="0" lvl="0" indent="0" fontAlgn="base">
              <a:buNone/>
            </a:pPr>
            <a:r>
              <a:rPr lang="th-TH" sz="3200" dirty="0"/>
              <a:t>จุดประสงค์ของกฎช้อนี้ ก็เพื่อส่งเสริมความสามัคคีของทั้งสองครอบครัว  คำสอนของศาสนาบาไฮให้ความสำคัญของการสมรสและครอบครัว เปรียบเป็นพื้นฐานและโครงสร้างของสังคม  และการแตกแยกระหว่างสองครอบครัวจะไม่ส่งเสริมตามคำสอนนี้  จำเป็นอย่างยิ่งที่คู่บ่าวสาวจะต้องได้รับการยินยอมจากบิดามารดาก่อนการสมรส ถึงแม้ว่าฝ่ายใดฝ่ายหนึ่งจะไม่ได้เป็นบาไฮก็ตาม</a:t>
            </a:r>
            <a:endParaRPr lang="en-TH" sz="3200" dirty="0"/>
          </a:p>
          <a:p>
            <a:endParaRPr lang="en-TH" dirty="0"/>
          </a:p>
        </p:txBody>
      </p:sp>
    </p:spTree>
    <p:extLst>
      <p:ext uri="{BB962C8B-B14F-4D97-AF65-F5344CB8AC3E}">
        <p14:creationId xmlns:p14="http://schemas.microsoft.com/office/powerpoint/2010/main" val="22932883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4061C3-17A9-D15E-654F-301A936C995B}"/>
              </a:ext>
            </a:extLst>
          </p:cNvPr>
          <p:cNvSpPr>
            <a:spLocks noGrp="1"/>
          </p:cNvSpPr>
          <p:nvPr>
            <p:ph idx="1"/>
          </p:nvPr>
        </p:nvSpPr>
        <p:spPr>
          <a:xfrm>
            <a:off x="507999" y="278296"/>
            <a:ext cx="11451771" cy="5347124"/>
          </a:xfrm>
        </p:spPr>
        <p:txBody>
          <a:bodyPr>
            <a:normAutofit lnSpcReduction="10000"/>
          </a:bodyPr>
          <a:lstStyle/>
          <a:p>
            <a:pPr marL="0" lvl="0" indent="0" algn="ctr">
              <a:buNone/>
            </a:pPr>
            <a:r>
              <a:rPr lang="en-US" sz="2600" b="1" dirty="0"/>
              <a:t>Role of Parents</a:t>
            </a:r>
          </a:p>
          <a:p>
            <a:pPr marL="0" lvl="0" indent="0">
              <a:buNone/>
            </a:pPr>
            <a:endParaRPr lang="en-US" sz="2600" dirty="0"/>
          </a:p>
          <a:p>
            <a:pPr marL="0" lvl="0" indent="0">
              <a:buNone/>
            </a:pPr>
            <a:r>
              <a:rPr lang="en-US" sz="2600" dirty="0"/>
              <a:t>Before getting married, the parents cannot interfere with the selection of the person their child wishes to marry, but to be considered “engaged”, all living parents must give approval of the marriage. </a:t>
            </a:r>
            <a:endParaRPr lang="en-TH" sz="2600" dirty="0"/>
          </a:p>
          <a:p>
            <a:pPr marL="0" indent="0" fontAlgn="base">
              <a:buNone/>
            </a:pPr>
            <a:r>
              <a:rPr lang="en-US" sz="2600" dirty="0"/>
              <a:t> </a:t>
            </a:r>
            <a:endParaRPr lang="en-TH" sz="2600" dirty="0"/>
          </a:p>
          <a:p>
            <a:pPr marL="0" lvl="0" indent="0" fontAlgn="base">
              <a:buNone/>
            </a:pPr>
            <a:r>
              <a:rPr lang="en-US" sz="2600" dirty="0"/>
              <a:t>Bahá’í law places the responsibility for ascertaining knowledge of the character of those entering into the marriage contract on the two parties involved, and on the parents, who must give consent to the marriage. </a:t>
            </a:r>
            <a:endParaRPr lang="en-TH" sz="2600" dirty="0"/>
          </a:p>
          <a:p>
            <a:pPr marL="0" indent="0">
              <a:buNone/>
            </a:pPr>
            <a:r>
              <a:rPr lang="en-US" sz="2600" dirty="0"/>
              <a:t> </a:t>
            </a:r>
            <a:endParaRPr lang="en-TH" sz="2600" dirty="0"/>
          </a:p>
          <a:p>
            <a:pPr marL="0" lvl="0" indent="0" fontAlgn="base">
              <a:buNone/>
            </a:pPr>
            <a:r>
              <a:rPr lang="en-US" sz="2600" dirty="0"/>
              <a:t>The purpose of this law is to foster unity between the two families since the Bahá'í teachings see marriage and the family as the foundation of the structure and society, and having disunity between two families is not conducive to that. The consent of all parents is needed even if one of the partners is not a Bahá'í.</a:t>
            </a:r>
            <a:endParaRPr lang="en-TH" sz="2600" dirty="0"/>
          </a:p>
          <a:p>
            <a:endParaRPr lang="en-TH" dirty="0"/>
          </a:p>
        </p:txBody>
      </p:sp>
    </p:spTree>
    <p:extLst>
      <p:ext uri="{BB962C8B-B14F-4D97-AF65-F5344CB8AC3E}">
        <p14:creationId xmlns:p14="http://schemas.microsoft.com/office/powerpoint/2010/main" val="31650811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0DF5BB-A962-2912-5C97-2AD98AA27D5A}"/>
              </a:ext>
            </a:extLst>
          </p:cNvPr>
          <p:cNvSpPr>
            <a:spLocks noGrp="1"/>
          </p:cNvSpPr>
          <p:nvPr>
            <p:ph idx="1"/>
          </p:nvPr>
        </p:nvSpPr>
        <p:spPr>
          <a:xfrm>
            <a:off x="391886" y="377371"/>
            <a:ext cx="11800114" cy="6669311"/>
          </a:xfrm>
        </p:spPr>
        <p:txBody>
          <a:bodyPr>
            <a:normAutofit fontScale="92500" lnSpcReduction="10000"/>
          </a:bodyPr>
          <a:lstStyle/>
          <a:p>
            <a:pPr marL="0" indent="0">
              <a:buNone/>
            </a:pPr>
            <a:r>
              <a:rPr lang="en-TH" sz="2400" b="1" dirty="0">
                <a:solidFill>
                  <a:srgbClr val="FF0000"/>
                </a:solidFill>
              </a:rPr>
              <a:t>QUESTION 6:</a:t>
            </a:r>
            <a:r>
              <a:rPr lang="en-TH" sz="2400" dirty="0">
                <a:solidFill>
                  <a:srgbClr val="FF0000"/>
                </a:solidFill>
              </a:rPr>
              <a:t>   </a:t>
            </a:r>
            <a:r>
              <a:rPr lang="en-TH" sz="2400" b="1" dirty="0"/>
              <a:t>What does the Assembly need to do before approving the marriage?</a:t>
            </a:r>
          </a:p>
          <a:p>
            <a:pPr marL="1697038" lvl="0" indent="0">
              <a:buNone/>
            </a:pPr>
            <a:r>
              <a:rPr lang="en-TH" sz="2400" dirty="0"/>
              <a:t>(a) verify all biological living parents have given consent for the marriage</a:t>
            </a:r>
          </a:p>
          <a:p>
            <a:pPr marL="1697038" lvl="0" indent="0">
              <a:buNone/>
            </a:pPr>
            <a:r>
              <a:rPr lang="en-TH" sz="2400" dirty="0"/>
              <a:t>(b) approve two witnesses.</a:t>
            </a:r>
          </a:p>
          <a:p>
            <a:pPr marL="1697038" lvl="0" indent="0">
              <a:buNone/>
            </a:pPr>
            <a:r>
              <a:rPr lang="en-TH" sz="2400" dirty="0"/>
              <a:t>(c) reviewing and approve the wedding plans.</a:t>
            </a:r>
          </a:p>
          <a:p>
            <a:pPr marL="1697038" lvl="0" indent="0">
              <a:buNone/>
            </a:pPr>
            <a:r>
              <a:rPr lang="en-TH" sz="2400" dirty="0"/>
              <a:t>(d) a and b only</a:t>
            </a:r>
          </a:p>
          <a:p>
            <a:pPr marL="0" lvl="0" indent="0">
              <a:buNone/>
            </a:pPr>
            <a:endParaRPr lang="en-TH" sz="2400" dirty="0"/>
          </a:p>
          <a:p>
            <a:pPr marL="0" indent="0">
              <a:buNone/>
            </a:pPr>
            <a:r>
              <a:rPr lang="th-TH" sz="3600" b="1" dirty="0">
                <a:solidFill>
                  <a:srgbClr val="FF0000"/>
                </a:solidFill>
              </a:rPr>
              <a:t>คำถาม</a:t>
            </a:r>
            <a:r>
              <a:rPr lang="en-US" sz="3600" b="1" dirty="0">
                <a:solidFill>
                  <a:srgbClr val="FF0000"/>
                </a:solidFill>
                <a:latin typeface="Calibri" panose="020F0502020204030204" pitchFamily="34" charset="0"/>
              </a:rPr>
              <a:t> </a:t>
            </a:r>
            <a:r>
              <a:rPr lang="en-US" sz="2400" b="1" dirty="0">
                <a:solidFill>
                  <a:srgbClr val="FF0000"/>
                </a:solidFill>
                <a:latin typeface="Calibri" panose="020F0502020204030204" pitchFamily="34" charset="0"/>
              </a:rPr>
              <a:t>6:</a:t>
            </a:r>
            <a:r>
              <a:rPr lang="en-US" sz="3600" b="1" dirty="0">
                <a:solidFill>
                  <a:srgbClr val="FF0000"/>
                </a:solidFill>
                <a:latin typeface="Calibri" panose="020F0502020204030204" pitchFamily="34" charset="0"/>
              </a:rPr>
              <a:t> </a:t>
            </a:r>
            <a:r>
              <a:rPr lang="en-TH" sz="3600" b="1" dirty="0"/>
              <a:t> </a:t>
            </a:r>
            <a:r>
              <a:rPr lang="th-TH" sz="3600" b="1" dirty="0">
                <a:solidFill>
                  <a:srgbClr val="0070C0"/>
                </a:solidFill>
              </a:rPr>
              <a:t>ธรรมสภาต้องทำอะไรก่อนอนุมัติให้มีการสมรสได้? </a:t>
            </a:r>
            <a:endParaRPr lang="en-US" sz="3600" b="1" dirty="0">
              <a:solidFill>
                <a:srgbClr val="0070C0"/>
              </a:solidFill>
            </a:endParaRPr>
          </a:p>
          <a:p>
            <a:pPr marL="808038" indent="-419100">
              <a:buAutoNum type="thaiAlphaParenBoth"/>
            </a:pPr>
            <a:r>
              <a:rPr lang="th-TH" sz="3600" dirty="0">
                <a:solidFill>
                  <a:srgbClr val="0070C0"/>
                </a:solidFill>
              </a:rPr>
              <a:t>ตรวจสอบว่าบิดามารดาผู้ให้กำเนิดของทั้งสองฝ่ายได้ให้ความยินยอมในการสมรสแล้ว </a:t>
            </a:r>
          </a:p>
          <a:p>
            <a:pPr marL="808038" indent="-419100">
              <a:buAutoNum type="thaiAlphaParenBoth"/>
            </a:pPr>
            <a:r>
              <a:rPr lang="th-TH" sz="3600" dirty="0">
                <a:solidFill>
                  <a:srgbClr val="0070C0"/>
                </a:solidFill>
              </a:rPr>
              <a:t>เห็นชอบในพยานสองคนที่ได้เสนอมา </a:t>
            </a:r>
          </a:p>
          <a:p>
            <a:pPr marL="808038" indent="-419100">
              <a:buAutoNum type="thaiAlphaParenBoth"/>
            </a:pPr>
            <a:r>
              <a:rPr lang="th-TH" sz="3600" dirty="0">
                <a:solidFill>
                  <a:srgbClr val="0070C0"/>
                </a:solidFill>
              </a:rPr>
              <a:t>ทบทวนและอนุมัติแผนงานแต่งงาน </a:t>
            </a:r>
          </a:p>
          <a:p>
            <a:pPr marL="808038" indent="-419100">
              <a:buAutoNum type="thaiAlphaParenBoth"/>
            </a:pPr>
            <a:r>
              <a:rPr lang="th-TH" sz="3600" dirty="0">
                <a:solidFill>
                  <a:srgbClr val="0070C0"/>
                </a:solidFill>
              </a:rPr>
              <a:t>ทั้งข้อ ก และ ข </a:t>
            </a:r>
          </a:p>
          <a:p>
            <a:pPr marL="0" indent="0">
              <a:buNone/>
            </a:pPr>
            <a:endParaRPr lang="en-TH" sz="1300" dirty="0">
              <a:solidFill>
                <a:srgbClr val="0070C0"/>
              </a:solidFill>
            </a:endParaRPr>
          </a:p>
          <a:p>
            <a:pPr marL="0" indent="0" fontAlgn="base">
              <a:buNone/>
            </a:pPr>
            <a:r>
              <a:rPr lang="th-TH" sz="3600" b="1" dirty="0">
                <a:solidFill>
                  <a:srgbClr val="FF0000"/>
                </a:solidFill>
              </a:rPr>
              <a:t>คำตอบ</a:t>
            </a:r>
            <a:r>
              <a:rPr lang="en-US" sz="3600" b="1" dirty="0">
                <a:solidFill>
                  <a:srgbClr val="FF0000"/>
                </a:solidFill>
              </a:rPr>
              <a:t> - </a:t>
            </a:r>
            <a:r>
              <a:rPr lang="en-TH" sz="2400" b="1" dirty="0">
                <a:solidFill>
                  <a:srgbClr val="FF0000"/>
                </a:solidFill>
              </a:rPr>
              <a:t>A</a:t>
            </a:r>
            <a:r>
              <a:rPr lang="en-US" sz="2400" b="1" dirty="0">
                <a:solidFill>
                  <a:srgbClr val="FF0000"/>
                </a:solidFill>
              </a:rPr>
              <a:t>NSWER:</a:t>
            </a:r>
            <a:r>
              <a:rPr lang="en-US" sz="2400" dirty="0">
                <a:solidFill>
                  <a:srgbClr val="FF0000"/>
                </a:solidFill>
              </a:rPr>
              <a:t>     </a:t>
            </a:r>
            <a:endParaRPr lang="en-US" sz="2400" b="1" dirty="0">
              <a:solidFill>
                <a:srgbClr val="FF0000"/>
              </a:solidFill>
            </a:endParaRPr>
          </a:p>
          <a:p>
            <a:pPr marL="0" indent="0" fontAlgn="base">
              <a:buNone/>
            </a:pPr>
            <a:r>
              <a:rPr lang="en-US" sz="3900" dirty="0">
                <a:solidFill>
                  <a:srgbClr val="0070C0"/>
                </a:solidFill>
              </a:rPr>
              <a:t>               </a:t>
            </a:r>
            <a:r>
              <a:rPr lang="th-TH" sz="3900" dirty="0" err="1">
                <a:solidFill>
                  <a:srgbClr val="0070C0"/>
                </a:solidFill>
              </a:rPr>
              <a:t>ง</a:t>
            </a:r>
            <a:r>
              <a:rPr lang="en-US" sz="3600" dirty="0">
                <a:solidFill>
                  <a:srgbClr val="0070C0"/>
                </a:solidFill>
              </a:rPr>
              <a:t>….</a:t>
            </a:r>
            <a:r>
              <a:rPr lang="en-US" sz="3600" dirty="0"/>
              <a:t> </a:t>
            </a:r>
            <a:r>
              <a:rPr lang="en-US" sz="2400" dirty="0"/>
              <a:t>d </a:t>
            </a:r>
            <a:endParaRPr lang="en-TH" sz="2400" dirty="0"/>
          </a:p>
          <a:p>
            <a:endParaRPr lang="en-TH" dirty="0"/>
          </a:p>
        </p:txBody>
      </p:sp>
      <p:pic>
        <p:nvPicPr>
          <p:cNvPr id="7170" name="Picture 2" descr="We Will Be Meeting Tomorrow, Thursday, January 10th - Cartoon Image Of  Meeting Clipart (#2053828) - PinClipart">
            <a:extLst>
              <a:ext uri="{FF2B5EF4-FFF2-40B4-BE49-F238E27FC236}">
                <a16:creationId xmlns:a16="http://schemas.microsoft.com/office/drawing/2014/main" id="{9C695C90-25F8-7EBD-9408-1A9B13A7FC6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83" t="8969" r="4559" b="4765"/>
          <a:stretch/>
        </p:blipFill>
        <p:spPr bwMode="auto">
          <a:xfrm>
            <a:off x="6970643" y="4333460"/>
            <a:ext cx="4174436" cy="1669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532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3" end="13"/>
                                            </p:txEl>
                                          </p:spTgt>
                                        </p:tgtEl>
                                        <p:attrNameLst>
                                          <p:attrName>style.visibility</p:attrName>
                                        </p:attrNameLst>
                                      </p:cBhvr>
                                      <p:to>
                                        <p:strVal val="visible"/>
                                      </p:to>
                                    </p:set>
                                    <p:animEffect transition="in" filter="dissolve">
                                      <p:cBhvr>
                                        <p:cTn id="7"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0E4317-10CD-208D-7102-D04515102739}"/>
              </a:ext>
            </a:extLst>
          </p:cNvPr>
          <p:cNvSpPr>
            <a:spLocks noGrp="1"/>
          </p:cNvSpPr>
          <p:nvPr>
            <p:ph idx="1"/>
          </p:nvPr>
        </p:nvSpPr>
        <p:spPr>
          <a:xfrm>
            <a:off x="290285" y="708675"/>
            <a:ext cx="11248571" cy="6299200"/>
          </a:xfrm>
        </p:spPr>
        <p:txBody>
          <a:bodyPr>
            <a:normAutofit fontScale="92500" lnSpcReduction="10000"/>
          </a:bodyPr>
          <a:lstStyle/>
          <a:p>
            <a:pPr marL="0" indent="0">
              <a:buNone/>
            </a:pPr>
            <a:r>
              <a:rPr lang="en-TH" b="1" dirty="0">
                <a:solidFill>
                  <a:srgbClr val="FF0000"/>
                </a:solidFill>
              </a:rPr>
              <a:t>QUESTION 7:  </a:t>
            </a:r>
            <a:r>
              <a:rPr lang="en-TH" b="1" dirty="0"/>
              <a:t>Who can have a  </a:t>
            </a:r>
            <a:r>
              <a:rPr lang="en-US" b="1" dirty="0"/>
              <a:t>Bahá’í </a:t>
            </a:r>
            <a:r>
              <a:rPr lang="en-TH" b="1" dirty="0"/>
              <a:t>marriage?</a:t>
            </a:r>
            <a:endParaRPr lang="en-TH" dirty="0"/>
          </a:p>
          <a:p>
            <a:pPr marL="446088" indent="0">
              <a:buNone/>
            </a:pPr>
            <a:r>
              <a:rPr lang="en-TH" b="1" dirty="0"/>
              <a:t> 		</a:t>
            </a:r>
            <a:r>
              <a:rPr lang="en-TH" dirty="0"/>
              <a:t> </a:t>
            </a:r>
            <a:r>
              <a:rPr lang="en-TH" sz="2400" dirty="0"/>
              <a:t>(a) A couple when both are </a:t>
            </a:r>
            <a:r>
              <a:rPr lang="en-US" sz="2400" dirty="0"/>
              <a:t>Bahá'ís</a:t>
            </a:r>
            <a:r>
              <a:rPr lang="en-TH" sz="2400" dirty="0"/>
              <a:t>.   </a:t>
            </a:r>
          </a:p>
          <a:p>
            <a:pPr marL="446088" indent="0">
              <a:buNone/>
            </a:pPr>
            <a:r>
              <a:rPr lang="en-TH" sz="2400" dirty="0"/>
              <a:t>                       (b) A couple when at least one partner is a </a:t>
            </a:r>
            <a:r>
              <a:rPr lang="en-US" sz="2400" dirty="0"/>
              <a:t>Bahá’í.</a:t>
            </a:r>
            <a:endParaRPr lang="en-TH" sz="2400" dirty="0"/>
          </a:p>
          <a:p>
            <a:pPr marL="1733550" lvl="0" indent="0">
              <a:buNone/>
            </a:pPr>
            <a:r>
              <a:rPr lang="en-TH" sz="2400" dirty="0"/>
              <a:t>  </a:t>
            </a:r>
            <a:r>
              <a:rPr lang="th-TH" sz="2400" dirty="0"/>
              <a:t> </a:t>
            </a:r>
            <a:r>
              <a:rPr lang="en-TH" sz="2400" dirty="0"/>
              <a:t>(c) Any couple, even if neither person is a </a:t>
            </a:r>
            <a:r>
              <a:rPr lang="en-US" sz="2400" dirty="0"/>
              <a:t>Bahá’í.</a:t>
            </a:r>
            <a:endParaRPr lang="en-TH" sz="2400" dirty="0"/>
          </a:p>
          <a:p>
            <a:pPr marL="0" indent="0">
              <a:buNone/>
            </a:pPr>
            <a:r>
              <a:rPr lang="en-TH" b="1" dirty="0"/>
              <a:t> </a:t>
            </a:r>
            <a:endParaRPr lang="en-TH" sz="5800" b="1" dirty="0"/>
          </a:p>
          <a:p>
            <a:pPr marL="0" indent="0">
              <a:buNone/>
            </a:pPr>
            <a:r>
              <a:rPr lang="th-TH" sz="4300" b="1" dirty="0">
                <a:solidFill>
                  <a:srgbClr val="FF0000"/>
                </a:solidFill>
              </a:rPr>
              <a:t>คำถาม</a:t>
            </a:r>
            <a:r>
              <a:rPr lang="en-US" sz="4300" b="1" dirty="0">
                <a:solidFill>
                  <a:srgbClr val="FF0000"/>
                </a:solidFill>
                <a:latin typeface="Calibri" panose="020F0502020204030204" pitchFamily="34" charset="0"/>
              </a:rPr>
              <a:t> 7: </a:t>
            </a:r>
            <a:r>
              <a:rPr lang="th-TH" sz="4300" b="1" dirty="0">
                <a:solidFill>
                  <a:srgbClr val="0070C0"/>
                </a:solidFill>
              </a:rPr>
              <a:t>ใครที่จะเข้าพิธีสมรสแบบบาไฮได้? </a:t>
            </a:r>
            <a:endParaRPr lang="en-US" sz="4300" b="1" dirty="0">
              <a:solidFill>
                <a:srgbClr val="0070C0"/>
              </a:solidFill>
            </a:endParaRPr>
          </a:p>
          <a:p>
            <a:pPr marL="2235200" indent="-476250">
              <a:buAutoNum type="thaiAlphaParenBoth"/>
            </a:pPr>
            <a:r>
              <a:rPr lang="th-TH" sz="3500" dirty="0">
                <a:solidFill>
                  <a:srgbClr val="0070C0"/>
                </a:solidFill>
              </a:rPr>
              <a:t>ชายหญิงที่เป็นบาไฮทั้งคู่ </a:t>
            </a:r>
            <a:endParaRPr lang="en-US" sz="3500" dirty="0">
              <a:solidFill>
                <a:srgbClr val="0070C0"/>
              </a:solidFill>
            </a:endParaRPr>
          </a:p>
          <a:p>
            <a:pPr marL="2235200" indent="-476250">
              <a:buAutoNum type="thaiAlphaParenBoth"/>
            </a:pPr>
            <a:r>
              <a:rPr lang="th-TH" sz="3500" dirty="0">
                <a:solidFill>
                  <a:srgbClr val="0070C0"/>
                </a:solidFill>
              </a:rPr>
              <a:t>หญิงหรือชาย คนใดคนหนึ่งที่เป็นบาไฮ </a:t>
            </a:r>
            <a:endParaRPr lang="en-US" sz="3500" dirty="0">
              <a:solidFill>
                <a:srgbClr val="0070C0"/>
              </a:solidFill>
            </a:endParaRPr>
          </a:p>
          <a:p>
            <a:pPr marL="2235200" indent="-476250">
              <a:buAutoNum type="thaiAlphaParenBoth"/>
            </a:pPr>
            <a:r>
              <a:rPr lang="th-TH" sz="3500" dirty="0">
                <a:solidFill>
                  <a:srgbClr val="0070C0"/>
                </a:solidFill>
              </a:rPr>
              <a:t>คู่ชายหญิงใดก็ได้ แม้จะไม่ใช่เป็นบาไฮก็ตาม</a:t>
            </a:r>
          </a:p>
          <a:p>
            <a:pPr marL="0" indent="0">
              <a:buNone/>
            </a:pPr>
            <a:endParaRPr lang="en-TH" dirty="0"/>
          </a:p>
          <a:p>
            <a:pPr marL="0" indent="0" fontAlgn="base">
              <a:buNone/>
            </a:pPr>
            <a:r>
              <a:rPr lang="th-TH" sz="4600" b="1" dirty="0">
                <a:solidFill>
                  <a:srgbClr val="FF0000"/>
                </a:solidFill>
              </a:rPr>
              <a:t>คำตอบ</a:t>
            </a:r>
            <a:r>
              <a:rPr lang="en-US" sz="4600" b="1" dirty="0">
                <a:solidFill>
                  <a:srgbClr val="FF0000"/>
                </a:solidFill>
              </a:rPr>
              <a:t> - </a:t>
            </a:r>
            <a:r>
              <a:rPr lang="en-TH" b="1" dirty="0">
                <a:solidFill>
                  <a:srgbClr val="FF0000"/>
                </a:solidFill>
              </a:rPr>
              <a:t>A</a:t>
            </a:r>
            <a:r>
              <a:rPr lang="en-US" b="1" dirty="0">
                <a:solidFill>
                  <a:srgbClr val="FF0000"/>
                </a:solidFill>
              </a:rPr>
              <a:t>NSWER:</a:t>
            </a:r>
            <a:r>
              <a:rPr lang="en-US" dirty="0">
                <a:solidFill>
                  <a:srgbClr val="FF0000"/>
                </a:solidFill>
              </a:rPr>
              <a:t>     </a:t>
            </a:r>
            <a:endParaRPr lang="en-US" b="1" dirty="0">
              <a:solidFill>
                <a:srgbClr val="FF0000"/>
              </a:solidFill>
            </a:endParaRPr>
          </a:p>
          <a:p>
            <a:pPr marL="0" indent="0" fontAlgn="base">
              <a:buNone/>
            </a:pPr>
            <a:r>
              <a:rPr lang="en-US" sz="4600" dirty="0">
                <a:solidFill>
                  <a:srgbClr val="0070C0"/>
                </a:solidFill>
              </a:rPr>
              <a:t>            </a:t>
            </a:r>
            <a:r>
              <a:rPr lang="th-TH" sz="4600" dirty="0">
                <a:solidFill>
                  <a:srgbClr val="0070C0"/>
                </a:solidFill>
              </a:rPr>
              <a:t>ถูกทั้ง ก</a:t>
            </a:r>
            <a:r>
              <a:rPr lang="en-US" sz="4600" dirty="0">
                <a:solidFill>
                  <a:srgbClr val="0070C0"/>
                </a:solidFill>
              </a:rPr>
              <a:t>,</a:t>
            </a:r>
            <a:r>
              <a:rPr lang="th-TH" sz="4600" dirty="0">
                <a:solidFill>
                  <a:srgbClr val="0070C0"/>
                </a:solidFill>
              </a:rPr>
              <a:t> ข และค</a:t>
            </a:r>
            <a:r>
              <a:rPr lang="en-US" sz="4600" dirty="0">
                <a:solidFill>
                  <a:srgbClr val="0070C0"/>
                </a:solidFill>
              </a:rPr>
              <a:t>...a, b, c</a:t>
            </a:r>
            <a:endParaRPr lang="en-TH" sz="3100" dirty="0">
              <a:solidFill>
                <a:srgbClr val="0070C0"/>
              </a:solidFill>
            </a:endParaRPr>
          </a:p>
          <a:p>
            <a:pPr marL="0" indent="0">
              <a:buNone/>
            </a:pPr>
            <a:endParaRPr lang="en-US" dirty="0">
              <a:solidFill>
                <a:schemeClr val="accent4"/>
              </a:solidFill>
            </a:endParaRPr>
          </a:p>
          <a:p>
            <a:pPr marL="0" indent="0">
              <a:buNone/>
            </a:pPr>
            <a:endParaRPr lang="en-TH" dirty="0"/>
          </a:p>
        </p:txBody>
      </p:sp>
      <p:pic>
        <p:nvPicPr>
          <p:cNvPr id="8194" name="Picture 2" descr="Wedding Invitation Card Bride Groom Thai Stock Vector (Royalty Free)  1663857469 | Shutterstock">
            <a:extLst>
              <a:ext uri="{FF2B5EF4-FFF2-40B4-BE49-F238E27FC236}">
                <a16:creationId xmlns:a16="http://schemas.microsoft.com/office/drawing/2014/main" id="{0E5CA2B1-682E-CDB9-B651-3269238C1BA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312" t="5849" r="24865" b="16675"/>
          <a:stretch/>
        </p:blipFill>
        <p:spPr bwMode="auto">
          <a:xfrm>
            <a:off x="9144001" y="1064883"/>
            <a:ext cx="2065944" cy="33543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7967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1" end="11"/>
                                            </p:txEl>
                                          </p:spTgt>
                                        </p:tgtEl>
                                        <p:attrNameLst>
                                          <p:attrName>style.visibility</p:attrName>
                                        </p:attrNameLst>
                                      </p:cBhvr>
                                      <p:to>
                                        <p:strVal val="visible"/>
                                      </p:to>
                                    </p:set>
                                    <p:animEffect transition="in" filter="dissolve">
                                      <p:cBhvr>
                                        <p:cTn id="7"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FF1D058-23B8-4BAC-BA79-20DA34644425}"/>
              </a:ext>
            </a:extLst>
          </p:cNvPr>
          <p:cNvSpPr>
            <a:spLocks noGrp="1"/>
          </p:cNvSpPr>
          <p:nvPr>
            <p:ph idx="1"/>
          </p:nvPr>
        </p:nvSpPr>
        <p:spPr>
          <a:xfrm>
            <a:off x="292180" y="251150"/>
            <a:ext cx="11727543" cy="6955504"/>
          </a:xfrm>
        </p:spPr>
        <p:txBody>
          <a:bodyPr>
            <a:normAutofit lnSpcReduction="10000"/>
          </a:bodyPr>
          <a:lstStyle/>
          <a:p>
            <a:pPr marL="0" indent="0">
              <a:buNone/>
            </a:pPr>
            <a:r>
              <a:rPr lang="en-TH" sz="2400" b="1" dirty="0">
                <a:solidFill>
                  <a:srgbClr val="FF0000"/>
                </a:solidFill>
              </a:rPr>
              <a:t>QUESTION 8:</a:t>
            </a:r>
            <a:r>
              <a:rPr lang="en-TH" sz="2400" dirty="0">
                <a:solidFill>
                  <a:srgbClr val="FF0000"/>
                </a:solidFill>
              </a:rPr>
              <a:t>  </a:t>
            </a:r>
            <a:r>
              <a:rPr lang="en-TH" sz="2400" b="1" dirty="0"/>
              <a:t>How may an Assembly verify parental consent has been given?</a:t>
            </a:r>
          </a:p>
          <a:p>
            <a:pPr marL="581025" lvl="0" indent="0">
              <a:buNone/>
            </a:pPr>
            <a:r>
              <a:rPr lang="en-US" sz="2200" dirty="0"/>
              <a:t>(a) speaking with the parents </a:t>
            </a:r>
            <a:endParaRPr lang="en-TH" sz="2200" dirty="0"/>
          </a:p>
          <a:p>
            <a:pPr marL="581025" lvl="0" indent="0">
              <a:buNone/>
            </a:pPr>
            <a:r>
              <a:rPr lang="en-US" sz="2200" dirty="0"/>
              <a:t>(b) by receiving approval in writing from the parents </a:t>
            </a:r>
            <a:endParaRPr lang="en-TH" sz="2200" dirty="0"/>
          </a:p>
          <a:p>
            <a:pPr marL="581025" lvl="0" indent="0">
              <a:buNone/>
            </a:pPr>
            <a:r>
              <a:rPr lang="en-US" sz="2200" dirty="0"/>
              <a:t>(c) any other way, so the Assembly is assured consent has been given.</a:t>
            </a:r>
          </a:p>
          <a:p>
            <a:pPr marL="581025" lvl="0" indent="0">
              <a:buNone/>
            </a:pPr>
            <a:r>
              <a:rPr lang="en-US" sz="2200" dirty="0"/>
              <a:t>(d) a combination of the above</a:t>
            </a:r>
          </a:p>
          <a:p>
            <a:pPr marL="0" lvl="0" indent="0">
              <a:buNone/>
            </a:pPr>
            <a:endParaRPr lang="en-US" sz="2400" dirty="0"/>
          </a:p>
          <a:p>
            <a:pPr marL="0" lvl="0" indent="0">
              <a:buNone/>
            </a:pPr>
            <a:r>
              <a:rPr lang="th-TH" sz="3900" b="1" dirty="0">
                <a:solidFill>
                  <a:srgbClr val="FF0000"/>
                </a:solidFill>
              </a:rPr>
              <a:t>คำถาม</a:t>
            </a:r>
            <a:r>
              <a:rPr lang="en-US" sz="3900" b="1" dirty="0">
                <a:solidFill>
                  <a:srgbClr val="FF0000"/>
                </a:solidFill>
              </a:rPr>
              <a:t> </a:t>
            </a:r>
            <a:r>
              <a:rPr lang="en-US" sz="2600" b="1" dirty="0">
                <a:solidFill>
                  <a:srgbClr val="FF0000"/>
                </a:solidFill>
              </a:rPr>
              <a:t>8:</a:t>
            </a:r>
            <a:r>
              <a:rPr lang="en-US" sz="2400" b="1" dirty="0">
                <a:solidFill>
                  <a:srgbClr val="FF0000"/>
                </a:solidFill>
              </a:rPr>
              <a:t> </a:t>
            </a:r>
            <a:r>
              <a:rPr lang="en-US" sz="2400" b="1" dirty="0">
                <a:solidFill>
                  <a:srgbClr val="FF0000"/>
                </a:solidFill>
                <a:latin typeface="Calibri" panose="020F0502020204030204" pitchFamily="34" charset="0"/>
              </a:rPr>
              <a:t> </a:t>
            </a:r>
            <a:r>
              <a:rPr lang="th-TH" sz="3600" b="1" dirty="0">
                <a:solidFill>
                  <a:srgbClr val="0070C0"/>
                </a:solidFill>
              </a:rPr>
              <a:t>ธรรมสภาสามารถตรวจสอบการยินยอมของบิดามารดาได้ด้วยวิธีใดบ้าง? </a:t>
            </a:r>
            <a:endParaRPr lang="en-US" sz="3600" b="1" dirty="0">
              <a:solidFill>
                <a:srgbClr val="0070C0"/>
              </a:solidFill>
            </a:endParaRPr>
          </a:p>
          <a:p>
            <a:pPr marL="977900" lvl="0" indent="-476250">
              <a:buAutoNum type="thaiAlphaParenBoth"/>
            </a:pPr>
            <a:r>
              <a:rPr lang="th-TH" sz="3600" dirty="0">
                <a:solidFill>
                  <a:srgbClr val="0070C0"/>
                </a:solidFill>
              </a:rPr>
              <a:t>พูดคุยกับบิดามารดา </a:t>
            </a:r>
            <a:endParaRPr lang="en-US" sz="3600" dirty="0">
              <a:solidFill>
                <a:srgbClr val="0070C0"/>
              </a:solidFill>
            </a:endParaRPr>
          </a:p>
          <a:p>
            <a:pPr marL="977900" lvl="0" indent="-476250">
              <a:buAutoNum type="thaiAlphaParenBoth"/>
            </a:pPr>
            <a:r>
              <a:rPr lang="th-TH" sz="3600" dirty="0">
                <a:solidFill>
                  <a:srgbClr val="0070C0"/>
                </a:solidFill>
              </a:rPr>
              <a:t>โดยได้รับความยินยอมเป็นลายลักษณ์อักษรจากบิดามารดา </a:t>
            </a:r>
            <a:endParaRPr lang="en-US" sz="3600" dirty="0">
              <a:solidFill>
                <a:srgbClr val="0070C0"/>
              </a:solidFill>
            </a:endParaRPr>
          </a:p>
          <a:p>
            <a:pPr marL="977900" lvl="0" indent="-476250">
              <a:buAutoNum type="thaiAlphaParenBoth"/>
            </a:pPr>
            <a:r>
              <a:rPr lang="th-TH" sz="3600" dirty="0">
                <a:solidFill>
                  <a:srgbClr val="0070C0"/>
                </a:solidFill>
              </a:rPr>
              <a:t>จะด้วยวิธีใดก็ตาม ที่ธรรมสภาแน่ใจว่าได้รับการยินยอมจากบิดามารดาแล้ว </a:t>
            </a:r>
            <a:endParaRPr lang="en-US" sz="3600" dirty="0">
              <a:solidFill>
                <a:srgbClr val="0070C0"/>
              </a:solidFill>
            </a:endParaRPr>
          </a:p>
          <a:p>
            <a:pPr marL="977900" lvl="0" indent="-476250">
              <a:buAutoNum type="thaiAlphaParenBoth"/>
            </a:pPr>
            <a:r>
              <a:rPr lang="th-TH" sz="3600" dirty="0">
                <a:solidFill>
                  <a:srgbClr val="0070C0"/>
                </a:solidFill>
              </a:rPr>
              <a:t>ได้ทั้ง 3 วิธีที่กล่าวมา</a:t>
            </a:r>
            <a:endParaRPr lang="en-TH" sz="3600" dirty="0">
              <a:solidFill>
                <a:srgbClr val="0070C0"/>
              </a:solidFill>
            </a:endParaRPr>
          </a:p>
          <a:p>
            <a:pPr marL="0" lvl="0" indent="0">
              <a:buNone/>
            </a:pPr>
            <a:endParaRPr lang="en-TH" sz="1300" dirty="0"/>
          </a:p>
          <a:p>
            <a:pPr marL="0" indent="0" fontAlgn="base">
              <a:spcBef>
                <a:spcPts val="0"/>
              </a:spcBef>
              <a:buNone/>
            </a:pPr>
            <a:r>
              <a:rPr lang="th-TH" sz="4400" b="1" dirty="0">
                <a:solidFill>
                  <a:srgbClr val="FF0000"/>
                </a:solidFill>
              </a:rPr>
              <a:t>คำตอบ</a:t>
            </a:r>
            <a:r>
              <a:rPr lang="en-US" sz="4400" b="1" dirty="0">
                <a:solidFill>
                  <a:srgbClr val="FF0000"/>
                </a:solidFill>
              </a:rPr>
              <a:t> - </a:t>
            </a:r>
            <a:r>
              <a:rPr lang="en-TH" sz="2400" b="1" dirty="0">
                <a:solidFill>
                  <a:srgbClr val="FF0000"/>
                </a:solidFill>
              </a:rPr>
              <a:t>A</a:t>
            </a:r>
            <a:r>
              <a:rPr lang="en-US" sz="2400" b="1" dirty="0">
                <a:solidFill>
                  <a:srgbClr val="FF0000"/>
                </a:solidFill>
              </a:rPr>
              <a:t>NSWER:</a:t>
            </a:r>
            <a:r>
              <a:rPr lang="en-US" sz="2400" dirty="0">
                <a:solidFill>
                  <a:srgbClr val="FF0000"/>
                </a:solidFill>
              </a:rPr>
              <a:t>     </a:t>
            </a:r>
            <a:endParaRPr lang="en-US" sz="2400" b="1" dirty="0">
              <a:solidFill>
                <a:srgbClr val="FF0000"/>
              </a:solidFill>
            </a:endParaRPr>
          </a:p>
          <a:p>
            <a:pPr marL="0" indent="0" fontAlgn="base">
              <a:spcBef>
                <a:spcPts val="0"/>
              </a:spcBef>
              <a:buNone/>
            </a:pPr>
            <a:r>
              <a:rPr lang="en-US" sz="4400" dirty="0">
                <a:solidFill>
                  <a:srgbClr val="0070C0"/>
                </a:solidFill>
              </a:rPr>
              <a:t>              </a:t>
            </a:r>
            <a:r>
              <a:rPr lang="th-TH" sz="4400" dirty="0" err="1">
                <a:solidFill>
                  <a:srgbClr val="0070C0"/>
                </a:solidFill>
              </a:rPr>
              <a:t>ง</a:t>
            </a:r>
            <a:r>
              <a:rPr lang="en-US" sz="4400" dirty="0">
                <a:solidFill>
                  <a:srgbClr val="0070C0"/>
                </a:solidFill>
              </a:rPr>
              <a:t>...</a:t>
            </a:r>
            <a:r>
              <a:rPr lang="en-US" dirty="0"/>
              <a:t>d</a:t>
            </a:r>
            <a:endParaRPr lang="en-TH" dirty="0"/>
          </a:p>
          <a:p>
            <a:endParaRPr lang="en-TH" dirty="0"/>
          </a:p>
        </p:txBody>
      </p:sp>
      <p:pic>
        <p:nvPicPr>
          <p:cNvPr id="9218" name="Picture 2" descr="Two People Talking Clipart - Transparent Talking Clipart, HD Png Download -  kindpng">
            <a:extLst>
              <a:ext uri="{FF2B5EF4-FFF2-40B4-BE49-F238E27FC236}">
                <a16:creationId xmlns:a16="http://schemas.microsoft.com/office/drawing/2014/main" id="{FC419526-93CF-A15C-EE44-A21499D964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08254" y="702366"/>
            <a:ext cx="2314836" cy="18221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2286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3" end="13"/>
                                            </p:txEl>
                                          </p:spTgt>
                                        </p:tgtEl>
                                        <p:attrNameLst>
                                          <p:attrName>style.visibility</p:attrName>
                                        </p:attrNameLst>
                                      </p:cBhvr>
                                      <p:to>
                                        <p:strVal val="visible"/>
                                      </p:to>
                                    </p:set>
                                    <p:animEffect transition="in" filter="dissolve">
                                      <p:cBhvr>
                                        <p:cTn id="7"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960A9C-A5FB-9CDC-2E3A-D9E316D26078}"/>
              </a:ext>
            </a:extLst>
          </p:cNvPr>
          <p:cNvSpPr>
            <a:spLocks noGrp="1"/>
          </p:cNvSpPr>
          <p:nvPr>
            <p:ph idx="1"/>
          </p:nvPr>
        </p:nvSpPr>
        <p:spPr>
          <a:xfrm>
            <a:off x="424070" y="755375"/>
            <a:ext cx="11343860" cy="6692348"/>
          </a:xfrm>
        </p:spPr>
        <p:txBody>
          <a:bodyPr>
            <a:normAutofit/>
          </a:bodyPr>
          <a:lstStyle/>
          <a:p>
            <a:pPr marL="0" lvl="0" indent="0" fontAlgn="base">
              <a:buNone/>
            </a:pPr>
            <a:r>
              <a:rPr lang="th-TH" dirty="0"/>
              <a:t>มีหลายวิธีที่ธรรมสภาสามารถใช้ตรวจสอบว่าทั้งสองฝ่ายได้รับอนุญาตแล้ว โดยการพูดด้วยวาจากับบิดามารดาหรือโดยการได้รับอนุญาตเป็นลายลักษณ์อักษรจากบิดามารดาของทั้งสองฝ่าย หรือโดยการพูดด้วยวาจาประกอบกับคำยินยอมที่เป็นลายลักษณ์อักษร ธรรมสภาบาไฮท้องถิ่นอาจจะขอให้อนุกรช่วยตรวจสอบความถุกต้องของการได้รับอนุญาตจากบิดามารดา ที่ให้ด้วยวาจาหรือเป็นลายลักษณ์อักษร</a:t>
            </a:r>
            <a:endParaRPr lang="en-TH" dirty="0"/>
          </a:p>
          <a:p>
            <a:pPr marL="0" lvl="0" indent="0" fontAlgn="base">
              <a:buNone/>
            </a:pPr>
            <a:r>
              <a:rPr lang="th-TH" dirty="0"/>
              <a:t>การอนุญาตเป็นลายลักษณ์อักษรนั้น จะเป็นวิธีที่ง่ายที่สุดสำหรับธรรมสภาฯ ในการตรวจสอบความถูกต้องของการให้อนุญาตในการสมรสของคู่ชายหญิงนั้น ถึงแม้ว่าจะไม่มีรูปแบบตายตัวในการเขียนหนังสืออนุญาตดังกล่าว แต่ก็สามารถเขียนในแบบง่าย ๆ ได้ อาทิเช่น </a:t>
            </a:r>
            <a:r>
              <a:rPr lang="th-TH" i="1" dirty="0"/>
              <a:t>“ข้าพเจ้าอนุญาตให้ลูกชายข้าพเจ้า นาย...... แต่งงานกับ นางสาว...... ลายเซ็น พร้อมลงชื่อบิดาและมารดา  และ ลงวันที่.....</a:t>
            </a:r>
            <a:endParaRPr lang="en-TH" dirty="0"/>
          </a:p>
          <a:p>
            <a:pPr marL="0" lvl="0" indent="0" fontAlgn="base">
              <a:buNone/>
            </a:pPr>
            <a:r>
              <a:rPr lang="en-US" sz="2000" dirty="0"/>
              <a:t>There are various ways the Assembly can verify consent has been given. The Assembly can verify consent has been given by all parents by speaking with the parents or by receiving approval in writing from the parents, or a combination. The Local Spiritual Assembly may also ask the assistance of an Auxiliary Board Member to help verify the parents have given approval by speaking with them or by obtaining consent in writing.</a:t>
            </a:r>
            <a:endParaRPr lang="en-TH" sz="2000" dirty="0"/>
          </a:p>
          <a:p>
            <a:pPr marL="0" indent="0">
              <a:buNone/>
            </a:pPr>
            <a:r>
              <a:rPr lang="en-US" sz="2000" dirty="0"/>
              <a:t>The written approval is perhaps the easiest way for a Local Spiritual Assembly to verify that permission has been given. Although there is no formal way to provide written consent,  it can be as simple as a note that says:  </a:t>
            </a:r>
            <a:r>
              <a:rPr lang="en-US" sz="2000" i="1" dirty="0"/>
              <a:t>“I give permission for my son (add name) to marry (add name)—signed (add name) On this date: (add date)”.</a:t>
            </a:r>
            <a:endParaRPr lang="en-TH" sz="2000" dirty="0"/>
          </a:p>
          <a:p>
            <a:endParaRPr lang="en-TH" dirty="0"/>
          </a:p>
        </p:txBody>
      </p:sp>
      <p:sp>
        <p:nvSpPr>
          <p:cNvPr id="6" name="TextBox 5">
            <a:extLst>
              <a:ext uri="{FF2B5EF4-FFF2-40B4-BE49-F238E27FC236}">
                <a16:creationId xmlns:a16="http://schemas.microsoft.com/office/drawing/2014/main" id="{356A8A34-B893-E414-F42C-646A36B5A34C}"/>
              </a:ext>
            </a:extLst>
          </p:cNvPr>
          <p:cNvSpPr txBox="1"/>
          <p:nvPr/>
        </p:nvSpPr>
        <p:spPr>
          <a:xfrm>
            <a:off x="0" y="159026"/>
            <a:ext cx="12191999" cy="584775"/>
          </a:xfrm>
          <a:prstGeom prst="rect">
            <a:avLst/>
          </a:prstGeom>
          <a:noFill/>
        </p:spPr>
        <p:txBody>
          <a:bodyPr wrap="square" rtlCol="0">
            <a:spAutoFit/>
          </a:bodyPr>
          <a:lstStyle/>
          <a:p>
            <a:pPr algn="ctr"/>
            <a:r>
              <a:rPr lang="th-TH" sz="3200" b="1" dirty="0"/>
              <a:t>ได้รับอนุญาตแต่งงาน</a:t>
            </a:r>
            <a:endParaRPr lang="en-TH" sz="3200" b="1" dirty="0"/>
          </a:p>
        </p:txBody>
      </p:sp>
    </p:spTree>
    <p:extLst>
      <p:ext uri="{BB962C8B-B14F-4D97-AF65-F5344CB8AC3E}">
        <p14:creationId xmlns:p14="http://schemas.microsoft.com/office/powerpoint/2010/main" val="29072933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082956-4F8F-0A6F-2E20-51F5B98BFF46}"/>
              </a:ext>
            </a:extLst>
          </p:cNvPr>
          <p:cNvSpPr>
            <a:spLocks noGrp="1"/>
          </p:cNvSpPr>
          <p:nvPr>
            <p:ph idx="1"/>
          </p:nvPr>
        </p:nvSpPr>
        <p:spPr>
          <a:xfrm>
            <a:off x="128337" y="203196"/>
            <a:ext cx="12063663" cy="7620000"/>
          </a:xfrm>
        </p:spPr>
        <p:txBody>
          <a:bodyPr>
            <a:normAutofit fontScale="92500"/>
          </a:bodyPr>
          <a:lstStyle/>
          <a:p>
            <a:pPr marL="0" indent="0" fontAlgn="base">
              <a:lnSpc>
                <a:spcPct val="100000"/>
              </a:lnSpc>
              <a:spcBef>
                <a:spcPts val="0"/>
              </a:spcBef>
              <a:buNone/>
            </a:pPr>
            <a:r>
              <a:rPr lang="en-TH" b="1" dirty="0">
                <a:solidFill>
                  <a:srgbClr val="FF0000"/>
                </a:solidFill>
              </a:rPr>
              <a:t>QUESTION 9:</a:t>
            </a:r>
            <a:r>
              <a:rPr lang="en-TH" dirty="0">
                <a:solidFill>
                  <a:srgbClr val="FF0000"/>
                </a:solidFill>
              </a:rPr>
              <a:t>   </a:t>
            </a:r>
            <a:r>
              <a:rPr lang="en-US" sz="2400" b="1" i="1" dirty="0">
                <a:latin typeface="Calibri" panose="020F0502020204030204" pitchFamily="34" charset="0"/>
                <a:ea typeface="Times New Roman" panose="02020603050405020304" pitchFamily="18" charset="0"/>
                <a:cs typeface="Times New Roman" panose="02020603050405020304" pitchFamily="18" charset="0"/>
              </a:rPr>
              <a:t>Which is true about Baha’i marriage and the civil registration of  a marriage?</a:t>
            </a:r>
          </a:p>
          <a:p>
            <a:pPr marL="1031875" indent="0" fontAlgn="base">
              <a:lnSpc>
                <a:spcPct val="120000"/>
              </a:lnSpc>
              <a:spcBef>
                <a:spcPts val="0"/>
              </a:spcBef>
              <a:buNone/>
            </a:pPr>
            <a:r>
              <a:rPr lang="en-US" sz="2400" dirty="0">
                <a:latin typeface="Calibri" panose="020F0502020204030204" pitchFamily="34" charset="0"/>
                <a:ea typeface="Times New Roman" panose="02020603050405020304" pitchFamily="18" charset="0"/>
                <a:cs typeface="Times New Roman" panose="02020603050405020304" pitchFamily="18" charset="0"/>
              </a:rPr>
              <a:t>(a) </a:t>
            </a:r>
            <a:r>
              <a:rPr lang="en-US" sz="2400" dirty="0"/>
              <a:t>Bahá’í</a:t>
            </a:r>
            <a:r>
              <a:rPr lang="en-US" sz="2400" dirty="0">
                <a:latin typeface="Calibri" panose="020F0502020204030204" pitchFamily="34" charset="0"/>
                <a:ea typeface="Times New Roman" panose="02020603050405020304" pitchFamily="18" charset="0"/>
                <a:cs typeface="Times New Roman" panose="02020603050405020304" pitchFamily="18" charset="0"/>
              </a:rPr>
              <a:t> marriage requires that both </a:t>
            </a:r>
            <a:r>
              <a:rPr lang="en-US" sz="2400" dirty="0"/>
              <a:t>Bahá’í</a:t>
            </a:r>
            <a:r>
              <a:rPr lang="en-US" sz="2400" dirty="0">
                <a:latin typeface="Calibri" panose="020F0502020204030204" pitchFamily="34" charset="0"/>
                <a:ea typeface="Times New Roman" panose="02020603050405020304" pitchFamily="18" charset="0"/>
                <a:cs typeface="Times New Roman" panose="02020603050405020304" pitchFamily="18" charset="0"/>
              </a:rPr>
              <a:t> marriage laws and civil laws are followed.</a:t>
            </a:r>
            <a:endParaRPr lang="en-TH" sz="2400" dirty="0">
              <a:effectLst/>
              <a:latin typeface="Times New Roman" panose="02020603050405020304" pitchFamily="18" charset="0"/>
              <a:ea typeface="Times New Roman" panose="02020603050405020304" pitchFamily="18" charset="0"/>
            </a:endParaRPr>
          </a:p>
          <a:p>
            <a:pPr marL="1031875" indent="0" fontAlgn="base">
              <a:lnSpc>
                <a:spcPct val="120000"/>
              </a:lnSpc>
              <a:spcBef>
                <a:spcPts val="0"/>
              </a:spcBef>
              <a:buNone/>
            </a:pPr>
            <a:r>
              <a:rPr lang="en-US" sz="2400" dirty="0">
                <a:latin typeface="Calibri" panose="020F0502020204030204" pitchFamily="34" charset="0"/>
                <a:ea typeface="Times New Roman" panose="02020603050405020304" pitchFamily="18" charset="0"/>
                <a:cs typeface="Times New Roman" panose="02020603050405020304" pitchFamily="18" charset="0"/>
              </a:rPr>
              <a:t>(b)</a:t>
            </a:r>
            <a:r>
              <a:rPr lang="en-TH" sz="2400" dirty="0"/>
              <a:t> </a:t>
            </a:r>
            <a:r>
              <a:rPr lang="en-US" sz="2400" dirty="0"/>
              <a:t>Bahá’í </a:t>
            </a:r>
            <a:r>
              <a:rPr lang="en-US" sz="2400" dirty="0">
                <a:latin typeface="Calibri" panose="020F0502020204030204" pitchFamily="34" charset="0"/>
                <a:ea typeface="Times New Roman" panose="02020603050405020304" pitchFamily="18" charset="0"/>
                <a:cs typeface="Times New Roman" panose="02020603050405020304" pitchFamily="18" charset="0"/>
              </a:rPr>
              <a:t>marriage requires Government registration on the same day as the </a:t>
            </a:r>
            <a:r>
              <a:rPr lang="en-TH" sz="2400" dirty="0"/>
              <a:t> </a:t>
            </a:r>
            <a:r>
              <a:rPr lang="en-US" sz="2400" dirty="0"/>
              <a:t>Bahá’í</a:t>
            </a:r>
            <a:r>
              <a:rPr lang="en-US" sz="2400" dirty="0">
                <a:latin typeface="Calibri" panose="020F0502020204030204" pitchFamily="34" charset="0"/>
                <a:ea typeface="Times New Roman" panose="02020603050405020304" pitchFamily="18" charset="0"/>
                <a:cs typeface="Times New Roman" panose="02020603050405020304" pitchFamily="18" charset="0"/>
              </a:rPr>
              <a:t> marriage.</a:t>
            </a:r>
            <a:endParaRPr lang="en-TH" sz="2400" dirty="0">
              <a:effectLst/>
              <a:latin typeface="Times New Roman" panose="02020603050405020304" pitchFamily="18" charset="0"/>
              <a:ea typeface="Times New Roman" panose="02020603050405020304" pitchFamily="18" charset="0"/>
            </a:endParaRPr>
          </a:p>
          <a:p>
            <a:pPr marL="1031875" indent="0" fontAlgn="base">
              <a:lnSpc>
                <a:spcPct val="120000"/>
              </a:lnSpc>
              <a:spcBef>
                <a:spcPts val="0"/>
              </a:spcBef>
              <a:buNone/>
            </a:pPr>
            <a:r>
              <a:rPr lang="en-US" sz="2400" dirty="0">
                <a:latin typeface="Calibri" panose="020F0502020204030204" pitchFamily="34" charset="0"/>
                <a:ea typeface="Times New Roman" panose="02020603050405020304" pitchFamily="18" charset="0"/>
                <a:cs typeface="Times New Roman" panose="02020603050405020304" pitchFamily="18" charset="0"/>
              </a:rPr>
              <a:t>(c) </a:t>
            </a:r>
            <a:r>
              <a:rPr lang="en-US" sz="2400" dirty="0"/>
              <a:t>Bahá’í</a:t>
            </a:r>
            <a:r>
              <a:rPr lang="en-US" sz="2400" dirty="0">
                <a:latin typeface="Calibri" panose="020F0502020204030204" pitchFamily="34" charset="0"/>
                <a:ea typeface="Times New Roman" panose="02020603050405020304" pitchFamily="18" charset="0"/>
                <a:cs typeface="Times New Roman" panose="02020603050405020304" pitchFamily="18" charset="0"/>
              </a:rPr>
              <a:t> marriage is a spiritual union and so civil law does not apply.</a:t>
            </a:r>
            <a:endParaRPr lang="en-TH" sz="2400" dirty="0">
              <a:effectLst/>
              <a:latin typeface="Times New Roman" panose="02020603050405020304" pitchFamily="18" charset="0"/>
              <a:ea typeface="Times New Roman" panose="02020603050405020304" pitchFamily="18" charset="0"/>
            </a:endParaRPr>
          </a:p>
          <a:p>
            <a:pPr marL="1031875" indent="0" fontAlgn="base">
              <a:lnSpc>
                <a:spcPct val="120000"/>
              </a:lnSpc>
              <a:spcBef>
                <a:spcPts val="0"/>
              </a:spcBef>
              <a:buNone/>
            </a:pPr>
            <a:r>
              <a:rPr lang="en-US" sz="2400" dirty="0">
                <a:latin typeface="Calibri" panose="020F0502020204030204" pitchFamily="34" charset="0"/>
                <a:ea typeface="Times New Roman" panose="02020603050405020304" pitchFamily="18" charset="0"/>
                <a:cs typeface="Times New Roman" panose="02020603050405020304" pitchFamily="18" charset="0"/>
              </a:rPr>
              <a:t>(d)</a:t>
            </a:r>
            <a:r>
              <a:rPr lang="en-US" sz="2400" i="1" dirty="0">
                <a:latin typeface="Calibri" panose="020F0502020204030204" pitchFamily="34" charset="0"/>
                <a:ea typeface="Times New Roman" panose="02020603050405020304" pitchFamily="18" charset="0"/>
                <a:cs typeface="Times New Roman" panose="02020603050405020304" pitchFamily="18" charset="0"/>
              </a:rPr>
              <a:t> a and b</a:t>
            </a:r>
          </a:p>
          <a:p>
            <a:pPr marL="0" indent="0" fontAlgn="base">
              <a:lnSpc>
                <a:spcPct val="120000"/>
              </a:lnSpc>
              <a:spcBef>
                <a:spcPts val="0"/>
              </a:spcBef>
              <a:buNone/>
            </a:pPr>
            <a:endParaRPr lang="en-US" sz="1400" b="1" dirty="0">
              <a:solidFill>
                <a:srgbClr val="FF0000"/>
              </a:solidFill>
            </a:endParaRPr>
          </a:p>
          <a:p>
            <a:pPr marL="0" indent="0" fontAlgn="base">
              <a:lnSpc>
                <a:spcPct val="120000"/>
              </a:lnSpc>
              <a:spcBef>
                <a:spcPts val="0"/>
              </a:spcBef>
              <a:buNone/>
            </a:pPr>
            <a:r>
              <a:rPr lang="th-TH" sz="3600" b="1" dirty="0">
                <a:solidFill>
                  <a:srgbClr val="FF0000"/>
                </a:solidFill>
              </a:rPr>
              <a:t>คำถาม</a:t>
            </a:r>
            <a:r>
              <a:rPr lang="en-US" sz="3600" b="1" dirty="0">
                <a:solidFill>
                  <a:srgbClr val="FF0000"/>
                </a:solidFill>
              </a:rPr>
              <a:t> </a:t>
            </a:r>
            <a:r>
              <a:rPr lang="en-US" sz="3000" b="1" dirty="0">
                <a:solidFill>
                  <a:srgbClr val="FF0000"/>
                </a:solidFill>
              </a:rPr>
              <a:t>9:</a:t>
            </a:r>
            <a:r>
              <a:rPr lang="th-TH" sz="3000" b="1" dirty="0">
                <a:solidFill>
                  <a:srgbClr val="FF0000"/>
                </a:solidFill>
              </a:rPr>
              <a:t> </a:t>
            </a:r>
            <a:r>
              <a:rPr lang="th-TH" sz="3600" b="1" dirty="0">
                <a:solidFill>
                  <a:srgbClr val="0070C0"/>
                </a:solidFill>
              </a:rPr>
              <a:t>ข้อใดถูกต้องเกี่ยวกับการสมรสแบบบาไฮและการจดทะเบียนสมรสกับทางราชการ? </a:t>
            </a:r>
            <a:endParaRPr lang="en-US" sz="3600" b="1" dirty="0">
              <a:solidFill>
                <a:srgbClr val="0070C0"/>
              </a:solidFill>
            </a:endParaRPr>
          </a:p>
          <a:p>
            <a:pPr marL="635000" indent="-476250" fontAlgn="base">
              <a:lnSpc>
                <a:spcPct val="120000"/>
              </a:lnSpc>
              <a:spcBef>
                <a:spcPts val="0"/>
              </a:spcBef>
              <a:buAutoNum type="thaiAlphaParenBoth"/>
            </a:pPr>
            <a:r>
              <a:rPr lang="th-TH" sz="3200" dirty="0">
                <a:solidFill>
                  <a:srgbClr val="0070C0"/>
                </a:solidFill>
              </a:rPr>
              <a:t>การสมรสแบบบาไฮกำหนดให้ต้องปฏิบัติตามทั้งทางกฎการสมรสของบาไฮและกฎหมายของประเทศ </a:t>
            </a:r>
            <a:endParaRPr lang="en-US" sz="3200" dirty="0">
              <a:solidFill>
                <a:srgbClr val="0070C0"/>
              </a:solidFill>
            </a:endParaRPr>
          </a:p>
          <a:p>
            <a:pPr marL="635000" indent="-476250" fontAlgn="base">
              <a:lnSpc>
                <a:spcPct val="120000"/>
              </a:lnSpc>
              <a:spcBef>
                <a:spcPts val="0"/>
              </a:spcBef>
              <a:buAutoNum type="thaiAlphaParenBoth"/>
            </a:pPr>
            <a:r>
              <a:rPr lang="th-TH" sz="3200" dirty="0">
                <a:solidFill>
                  <a:srgbClr val="0070C0"/>
                </a:solidFill>
              </a:rPr>
              <a:t>การสมรสแบบบาไฮกำหนดให้ต้องจดทะเบียนสมรสกับหน่วยงานราชการในวันเดียวกันกับการสมรสของบาไฮ </a:t>
            </a:r>
            <a:endParaRPr lang="en-US" sz="3200" dirty="0">
              <a:solidFill>
                <a:srgbClr val="0070C0"/>
              </a:solidFill>
            </a:endParaRPr>
          </a:p>
          <a:p>
            <a:pPr marL="635000" indent="-476250" fontAlgn="base">
              <a:lnSpc>
                <a:spcPct val="120000"/>
              </a:lnSpc>
              <a:spcBef>
                <a:spcPts val="0"/>
              </a:spcBef>
              <a:buAutoNum type="thaiAlphaParenBoth"/>
            </a:pPr>
            <a:r>
              <a:rPr lang="th-TH" sz="3200" dirty="0">
                <a:solidFill>
                  <a:srgbClr val="0070C0"/>
                </a:solidFill>
              </a:rPr>
              <a:t>การสมรสแบบบาไฮเป็นการปรองดองกันทางจิตวิญญาณ ดังนั้นจึงไม่เกี่ยวข้องกับกฎหมาย </a:t>
            </a:r>
            <a:endParaRPr lang="en-US" sz="3200" dirty="0">
              <a:solidFill>
                <a:srgbClr val="0070C0"/>
              </a:solidFill>
            </a:endParaRPr>
          </a:p>
          <a:p>
            <a:pPr marL="635000" indent="-476250" fontAlgn="base">
              <a:lnSpc>
                <a:spcPct val="120000"/>
              </a:lnSpc>
              <a:spcBef>
                <a:spcPts val="0"/>
              </a:spcBef>
              <a:buAutoNum type="thaiAlphaParenBoth"/>
            </a:pPr>
            <a:r>
              <a:rPr lang="th-TH" sz="3200" dirty="0">
                <a:solidFill>
                  <a:srgbClr val="0070C0"/>
                </a:solidFill>
              </a:rPr>
              <a:t>ถูกทั้งข้อ ก และ ข</a:t>
            </a:r>
            <a:r>
              <a:rPr lang="en-US" sz="3200" b="1" dirty="0">
                <a:solidFill>
                  <a:srgbClr val="0070C0"/>
                </a:solidFill>
              </a:rPr>
              <a:t> </a:t>
            </a:r>
          </a:p>
          <a:p>
            <a:pPr indent="0" fontAlgn="base">
              <a:lnSpc>
                <a:spcPct val="120000"/>
              </a:lnSpc>
              <a:spcBef>
                <a:spcPts val="0"/>
              </a:spcBef>
              <a:buNone/>
            </a:pPr>
            <a:endParaRPr lang="en-US" sz="1600" b="1" i="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a:p>
            <a:pPr marL="0" indent="0" fontAlgn="base">
              <a:lnSpc>
                <a:spcPct val="110000"/>
              </a:lnSpc>
              <a:spcBef>
                <a:spcPts val="0"/>
              </a:spcBef>
              <a:buNone/>
            </a:pPr>
            <a:r>
              <a:rPr lang="th-TH" sz="3900" b="1" dirty="0">
                <a:solidFill>
                  <a:srgbClr val="FF0000"/>
                </a:solidFill>
              </a:rPr>
              <a:t>คำตอบ</a:t>
            </a:r>
            <a:r>
              <a:rPr lang="en-US" sz="3900" b="1" dirty="0">
                <a:solidFill>
                  <a:srgbClr val="FF0000"/>
                </a:solidFill>
              </a:rPr>
              <a:t> - </a:t>
            </a:r>
            <a:r>
              <a:rPr lang="en-TH" b="1" dirty="0">
                <a:solidFill>
                  <a:srgbClr val="FF0000"/>
                </a:solidFill>
              </a:rPr>
              <a:t>A</a:t>
            </a:r>
            <a:r>
              <a:rPr lang="en-US" b="1" dirty="0">
                <a:solidFill>
                  <a:srgbClr val="FF0000"/>
                </a:solidFill>
              </a:rPr>
              <a:t>NSWER:</a:t>
            </a:r>
            <a:r>
              <a:rPr lang="en-US" dirty="0">
                <a:solidFill>
                  <a:srgbClr val="FF0000"/>
                </a:solidFill>
              </a:rPr>
              <a:t>     </a:t>
            </a:r>
            <a:endParaRPr lang="en-US" sz="1300" dirty="0">
              <a:solidFill>
                <a:srgbClr val="FF0000"/>
              </a:solidFill>
            </a:endParaRPr>
          </a:p>
          <a:p>
            <a:pPr marL="0" indent="0" fontAlgn="base">
              <a:lnSpc>
                <a:spcPct val="110000"/>
              </a:lnSpc>
              <a:spcBef>
                <a:spcPts val="0"/>
              </a:spcBef>
              <a:buNone/>
            </a:pPr>
            <a:r>
              <a:rPr lang="en-US" dirty="0">
                <a:solidFill>
                  <a:srgbClr val="FF0000"/>
                </a:solidFill>
              </a:rPr>
              <a:t>                                </a:t>
            </a:r>
            <a:r>
              <a:rPr lang="th-TH" sz="4200" i="1" dirty="0" err="1">
                <a:solidFill>
                  <a:srgbClr val="0070C0"/>
                </a:solidFill>
                <a:latin typeface="Calibri" panose="020F0502020204030204" pitchFamily="34" charset="0"/>
                <a:ea typeface="Times New Roman" panose="02020603050405020304" pitchFamily="18" charset="0"/>
              </a:rPr>
              <a:t>ง</a:t>
            </a:r>
            <a:r>
              <a:rPr lang="en-US" sz="4200" i="1" dirty="0">
                <a:solidFill>
                  <a:srgbClr val="0070C0"/>
                </a:solidFill>
                <a:latin typeface="Calibri" panose="020F0502020204030204" pitchFamily="34" charset="0"/>
                <a:ea typeface="Times New Roman" panose="02020603050405020304" pitchFamily="18" charset="0"/>
              </a:rPr>
              <a:t>…</a:t>
            </a:r>
            <a:r>
              <a:rPr lang="th-TH" sz="4200" i="1"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a:t>
            </a:r>
            <a:r>
              <a:rPr lang="en-US" i="1" dirty="0">
                <a:latin typeface="Calibri" panose="020F0502020204030204" pitchFamily="34" charset="0"/>
                <a:ea typeface="Times New Roman" panose="02020603050405020304" pitchFamily="18" charset="0"/>
                <a:cs typeface="Times New Roman" panose="02020603050405020304" pitchFamily="18" charset="0"/>
              </a:rPr>
              <a:t>d</a:t>
            </a:r>
            <a:endParaRPr lang="en-TH" sz="3200" dirty="0">
              <a:effectLst/>
              <a:latin typeface="Times New Roman" panose="02020603050405020304" pitchFamily="18" charset="0"/>
              <a:ea typeface="Times New Roman" panose="02020603050405020304" pitchFamily="18" charset="0"/>
            </a:endParaRPr>
          </a:p>
          <a:p>
            <a:endParaRPr lang="en-TH" dirty="0"/>
          </a:p>
        </p:txBody>
      </p:sp>
      <p:pic>
        <p:nvPicPr>
          <p:cNvPr id="10242" name="Picture 2" descr="Businessman Signing a Document. Stock Vector - Illustration of bank,  application: 109395417">
            <a:extLst>
              <a:ext uri="{FF2B5EF4-FFF2-40B4-BE49-F238E27FC236}">
                <a16:creationId xmlns:a16="http://schemas.microsoft.com/office/drawing/2014/main" id="{13353A5D-58C0-EC53-EC95-2C8F09AA295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246" b="20290"/>
          <a:stretch/>
        </p:blipFill>
        <p:spPr bwMode="auto">
          <a:xfrm>
            <a:off x="7413065" y="4902663"/>
            <a:ext cx="2654300" cy="16565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2043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3" end="13"/>
                                            </p:txEl>
                                          </p:spTgt>
                                        </p:tgtEl>
                                        <p:attrNameLst>
                                          <p:attrName>style.visibility</p:attrName>
                                        </p:attrNameLst>
                                      </p:cBhvr>
                                      <p:to>
                                        <p:strVal val="visible"/>
                                      </p:to>
                                    </p:set>
                                    <p:animEffect transition="in" filter="dissolve">
                                      <p:cBhvr>
                                        <p:cTn id="7"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2393A43-EC3A-C46F-F724-71647995C641}"/>
              </a:ext>
            </a:extLst>
          </p:cNvPr>
          <p:cNvSpPr>
            <a:spLocks noGrp="1"/>
          </p:cNvSpPr>
          <p:nvPr>
            <p:ph idx="1"/>
          </p:nvPr>
        </p:nvSpPr>
        <p:spPr>
          <a:xfrm>
            <a:off x="321275" y="149848"/>
            <a:ext cx="11615351" cy="6555751"/>
          </a:xfrm>
        </p:spPr>
        <p:txBody>
          <a:bodyPr>
            <a:normAutofit fontScale="92500" lnSpcReduction="20000"/>
          </a:bodyPr>
          <a:lstStyle/>
          <a:p>
            <a:pPr marL="0" indent="0">
              <a:buNone/>
            </a:pPr>
            <a:endParaRPr lang="en-US" dirty="0"/>
          </a:p>
          <a:p>
            <a:pPr marL="0" indent="0" algn="ctr" fontAlgn="base">
              <a:buNone/>
            </a:pPr>
            <a:r>
              <a:rPr lang="th-TH" sz="4700" b="1" dirty="0"/>
              <a:t>การจดทะเบียนสมรสบาไฮ</a:t>
            </a:r>
            <a:endParaRPr lang="en-TH" sz="4700" dirty="0"/>
          </a:p>
          <a:p>
            <a:pPr marL="0" lvl="0" indent="0">
              <a:buNone/>
            </a:pPr>
            <a:r>
              <a:rPr lang="th-TH" sz="3900" dirty="0"/>
              <a:t>การสมรสแบบบาไฮยังไม่ได้รับการรับรองอย่างเป็นทางการในประเทศไทย ฉะนั้นคู่บ่าวสาวจำเป็นต้องมีการจดทะเบียนสมรสตามกฎหมายไทยด้วย ณ ที่ว่าการอำเภอให้เสร็จในวันเดียวกับการสมรสแบบบาไฮ  ในบางกรณีคู่บ่าวสาวอาจจะขอให้เจ้าหน้าที่อำเภอมาจดทะเบียนสมรสในงานสมรสบาไฮโดยการจ่ายค่าธรรมเนียมพิเศษตามที่อำเภอกำหนดไว้ หลังจากจดทะเบียนสมรสเรียบร้อยแล้ว คู่บ่าวสาวต้องนำสำเนาทะเบียนสมรสมอบให้กับธรรมสภาท้องถิ่นบาไฮที่รับผิดชอบไว้เป็นหลักฐาน</a:t>
            </a:r>
            <a:endParaRPr lang="en-TH" sz="3900" dirty="0"/>
          </a:p>
          <a:p>
            <a:pPr marL="0" indent="0">
              <a:buNone/>
            </a:pPr>
            <a:endParaRPr lang="en-US" sz="3400" dirty="0"/>
          </a:p>
          <a:p>
            <a:pPr marL="0" indent="0" algn="ctr">
              <a:buNone/>
            </a:pPr>
            <a:r>
              <a:rPr lang="en-US" b="1" dirty="0"/>
              <a:t>Registration of Marriage</a:t>
            </a:r>
          </a:p>
          <a:p>
            <a:pPr marL="0" indent="0">
              <a:buNone/>
            </a:pPr>
            <a:r>
              <a:rPr lang="en-US" sz="2400" dirty="0"/>
              <a:t>As the Government in Thailand does not yet recognize the Bahai marriage, the couple must also perform a civil wedding and register their marriage with the district office, </a:t>
            </a:r>
            <a:r>
              <a:rPr lang="en-US" sz="2400" u="sng" dirty="0"/>
              <a:t>on the same day</a:t>
            </a:r>
            <a:r>
              <a:rPr lang="en-US" sz="2400" dirty="0"/>
              <a:t> as the Baha’i marriage. </a:t>
            </a:r>
            <a:endParaRPr lang="th-TH" sz="2400" dirty="0"/>
          </a:p>
          <a:p>
            <a:pPr marL="0" indent="0">
              <a:buNone/>
            </a:pPr>
            <a:r>
              <a:rPr lang="en-US" sz="2400" dirty="0"/>
              <a:t>While the civil marriage normally takes place at district office, in some cases, the couple may ask the Government Officer come to perform the civil registration at the Bahai marriage ceremony for a small fee. The couple must provide a copy of the civil marriage certificate to the responsible Assembly for their record.</a:t>
            </a:r>
            <a:endParaRPr lang="en-TH" sz="2400" dirty="0"/>
          </a:p>
          <a:p>
            <a:endParaRPr lang="en-TH" dirty="0"/>
          </a:p>
        </p:txBody>
      </p:sp>
    </p:spTree>
    <p:extLst>
      <p:ext uri="{BB962C8B-B14F-4D97-AF65-F5344CB8AC3E}">
        <p14:creationId xmlns:p14="http://schemas.microsoft.com/office/powerpoint/2010/main" val="33552893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4D7A4-F650-A722-3829-C8CA7C631737}"/>
              </a:ext>
            </a:extLst>
          </p:cNvPr>
          <p:cNvSpPr>
            <a:spLocks noGrp="1"/>
          </p:cNvSpPr>
          <p:nvPr>
            <p:ph type="title"/>
          </p:nvPr>
        </p:nvSpPr>
        <p:spPr>
          <a:xfrm>
            <a:off x="838200" y="368184"/>
            <a:ext cx="10515600" cy="520246"/>
          </a:xfrm>
        </p:spPr>
        <p:txBody>
          <a:bodyPr>
            <a:normAutofit fontScale="90000"/>
          </a:bodyPr>
          <a:lstStyle/>
          <a:p>
            <a:pPr algn="ctr">
              <a:tabLst>
                <a:tab pos="1327150" algn="l"/>
              </a:tabLst>
            </a:pPr>
            <a:r>
              <a:rPr lang="th-TH" sz="6000" b="1" dirty="0">
                <a:solidFill>
                  <a:srgbClr val="0070C0"/>
                </a:solidFill>
              </a:rPr>
              <a:t>พยาน</a:t>
            </a:r>
            <a:r>
              <a:rPr lang="en-TH" sz="6000" b="1" dirty="0">
                <a:solidFill>
                  <a:srgbClr val="0070C0"/>
                </a:solidFill>
              </a:rPr>
              <a:t> - </a:t>
            </a:r>
            <a:r>
              <a:rPr lang="en-US" sz="3800" b="1" dirty="0">
                <a:solidFill>
                  <a:srgbClr val="0070C0"/>
                </a:solidFill>
                <a:latin typeface="+mn-lt"/>
              </a:rPr>
              <a:t>Witnesses</a:t>
            </a:r>
            <a:br>
              <a:rPr lang="en-TH" dirty="0">
                <a:solidFill>
                  <a:srgbClr val="0070C0"/>
                </a:solidFill>
              </a:rPr>
            </a:br>
            <a:endParaRPr lang="en-TH" dirty="0">
              <a:solidFill>
                <a:srgbClr val="0070C0"/>
              </a:solidFill>
            </a:endParaRPr>
          </a:p>
        </p:txBody>
      </p:sp>
      <p:sp>
        <p:nvSpPr>
          <p:cNvPr id="3" name="Content Placeholder 2">
            <a:extLst>
              <a:ext uri="{FF2B5EF4-FFF2-40B4-BE49-F238E27FC236}">
                <a16:creationId xmlns:a16="http://schemas.microsoft.com/office/drawing/2014/main" id="{1D5C2077-18AF-FD29-F3A2-1935932CE4F3}"/>
              </a:ext>
            </a:extLst>
          </p:cNvPr>
          <p:cNvSpPr>
            <a:spLocks noGrp="1"/>
          </p:cNvSpPr>
          <p:nvPr>
            <p:ph idx="1"/>
          </p:nvPr>
        </p:nvSpPr>
        <p:spPr>
          <a:xfrm>
            <a:off x="402771" y="686197"/>
            <a:ext cx="11440885" cy="6112169"/>
          </a:xfrm>
        </p:spPr>
        <p:txBody>
          <a:bodyPr>
            <a:normAutofit fontScale="92500" lnSpcReduction="20000"/>
          </a:bodyPr>
          <a:lstStyle/>
          <a:p>
            <a:pPr marL="0" indent="0">
              <a:buNone/>
            </a:pPr>
            <a:r>
              <a:rPr lang="en-TH" b="1" dirty="0">
                <a:solidFill>
                  <a:srgbClr val="FF0000"/>
                </a:solidFill>
              </a:rPr>
              <a:t>QUESTION 10a:</a:t>
            </a:r>
            <a:r>
              <a:rPr lang="en-TH" dirty="0">
                <a:solidFill>
                  <a:srgbClr val="FF0000"/>
                </a:solidFill>
              </a:rPr>
              <a:t>  </a:t>
            </a:r>
            <a:r>
              <a:rPr lang="en-TH" b="1" dirty="0">
                <a:solidFill>
                  <a:srgbClr val="FF0000"/>
                </a:solidFill>
              </a:rPr>
              <a:t> </a:t>
            </a:r>
            <a:r>
              <a:rPr lang="en-TH" b="1" dirty="0"/>
              <a:t>Who can be a witness? </a:t>
            </a:r>
            <a:endParaRPr lang="en-US" b="1" dirty="0">
              <a:solidFill>
                <a:srgbClr val="FF0000"/>
              </a:solidFill>
            </a:endParaRPr>
          </a:p>
          <a:p>
            <a:pPr marL="0" indent="0">
              <a:buNone/>
            </a:pPr>
            <a:r>
              <a:rPr lang="en-US" b="1" dirty="0">
                <a:solidFill>
                  <a:srgbClr val="FF0000"/>
                </a:solidFill>
              </a:rPr>
              <a:t>ANSWER:</a:t>
            </a:r>
            <a:endParaRPr lang="th-TH" dirty="0"/>
          </a:p>
          <a:p>
            <a:pPr marL="0" indent="0">
              <a:buNone/>
            </a:pPr>
            <a:r>
              <a:rPr lang="en-US" sz="2600" dirty="0"/>
              <a:t>They may be members of the Assembly, or two other people, Bahá’í or</a:t>
            </a:r>
            <a:r>
              <a:rPr lang="th-TH" sz="2600" dirty="0"/>
              <a:t> </a:t>
            </a:r>
            <a:r>
              <a:rPr lang="en-US" sz="2600" dirty="0"/>
              <a:t>non-Bahá'í, or any combination of these. … The witnesses can be any two trustworthy people whose testimony is acceptable to the Spiritual Assembly under whose jurisdiction the marriage is performed.  </a:t>
            </a:r>
          </a:p>
          <a:p>
            <a:pPr marL="0" indent="0">
              <a:buNone/>
            </a:pPr>
            <a:endParaRPr lang="en-TH" dirty="0"/>
          </a:p>
          <a:p>
            <a:pPr marL="0" indent="0">
              <a:lnSpc>
                <a:spcPct val="120000"/>
              </a:lnSpc>
              <a:buNone/>
            </a:pPr>
            <a:r>
              <a:rPr lang="th-TH" sz="4000" b="1" dirty="0">
                <a:solidFill>
                  <a:srgbClr val="FF0000"/>
                </a:solidFill>
              </a:rPr>
              <a:t>คำถาม</a:t>
            </a:r>
            <a:r>
              <a:rPr lang="en-US" sz="4000" b="1" dirty="0">
                <a:solidFill>
                  <a:srgbClr val="FF0000"/>
                </a:solidFill>
                <a:latin typeface="Calibri" panose="020F0502020204030204" pitchFamily="34" charset="0"/>
              </a:rPr>
              <a:t>:</a:t>
            </a:r>
          </a:p>
          <a:p>
            <a:pPr marL="0" indent="0">
              <a:lnSpc>
                <a:spcPct val="120000"/>
              </a:lnSpc>
              <a:buNone/>
            </a:pPr>
            <a:r>
              <a:rPr lang="en-US" sz="4000" b="1" dirty="0">
                <a:solidFill>
                  <a:srgbClr val="FF0000"/>
                </a:solidFill>
                <a:latin typeface="Calibri" panose="020F0502020204030204" pitchFamily="34" charset="0"/>
              </a:rPr>
              <a:t> </a:t>
            </a:r>
            <a:r>
              <a:rPr lang="th-TH" sz="4000" b="1" dirty="0">
                <a:solidFill>
                  <a:srgbClr val="0070C0"/>
                </a:solidFill>
              </a:rPr>
              <a:t>ใครที่จะเป็นพยานในงานพิธีสมรสแบบบาไฮได้บ้าง?</a:t>
            </a:r>
            <a:endParaRPr lang="en-US" sz="4000" b="1" dirty="0">
              <a:solidFill>
                <a:srgbClr val="0070C0"/>
              </a:solidFill>
              <a:latin typeface="Calibri" panose="020F0502020204030204" pitchFamily="34" charset="0"/>
            </a:endParaRPr>
          </a:p>
          <a:p>
            <a:pPr marL="0" indent="0">
              <a:lnSpc>
                <a:spcPct val="120000"/>
              </a:lnSpc>
              <a:buNone/>
            </a:pPr>
            <a:r>
              <a:rPr lang="th-TH" sz="4000" b="1" dirty="0">
                <a:solidFill>
                  <a:srgbClr val="FF0000"/>
                </a:solidFill>
              </a:rPr>
              <a:t>คำตอบ</a:t>
            </a:r>
            <a:r>
              <a:rPr lang="en-US" sz="4000" b="1" dirty="0">
                <a:solidFill>
                  <a:srgbClr val="FF0000"/>
                </a:solidFill>
              </a:rPr>
              <a:t>:</a:t>
            </a:r>
            <a:endParaRPr lang="en-US" sz="4000" dirty="0">
              <a:solidFill>
                <a:srgbClr val="0070C0"/>
              </a:solidFill>
            </a:endParaRPr>
          </a:p>
          <a:p>
            <a:pPr marL="0" indent="0">
              <a:lnSpc>
                <a:spcPct val="120000"/>
              </a:lnSpc>
              <a:buNone/>
            </a:pPr>
            <a:r>
              <a:rPr lang="th-TH" sz="3700" dirty="0">
                <a:solidFill>
                  <a:srgbClr val="0070C0"/>
                </a:solidFill>
              </a:rPr>
              <a:t>พยานสองคนอาจจะเป็นกรรมการของธรรมสภาท้องถิ่น หรือใครก็ได้ ซึ่งอาจจะเป็นบาไฮหรือไม่เป็นบาไฮก็ได้ หรือคละกันก็ได้ เป็นบุคคลที่มีความน่าเชื่อถือและได้รับการยอมรับจากธรรมสภาฯ ที่รับผิดชอบพื้นที่ที่จัดพิธีสมรส</a:t>
            </a:r>
            <a:endParaRPr lang="en-TH" sz="3700" dirty="0">
              <a:solidFill>
                <a:srgbClr val="0070C0"/>
              </a:solidFill>
            </a:endParaRPr>
          </a:p>
        </p:txBody>
      </p:sp>
      <p:pic>
        <p:nvPicPr>
          <p:cNvPr id="11266" name="Picture 2" descr="Premium Vector | Newlyweds exept gifts semi flat color vector characters.  interacting figures. full body people on white. wedding isolated modern  cartoon style illustration for graphic design and animation">
            <a:extLst>
              <a:ext uri="{FF2B5EF4-FFF2-40B4-BE49-F238E27FC236}">
                <a16:creationId xmlns:a16="http://schemas.microsoft.com/office/drawing/2014/main" id="{5A98E166-7B21-A89E-02A4-4C2F30FF69C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662" t="10048" r="24662" b="7331"/>
          <a:stretch/>
        </p:blipFill>
        <p:spPr bwMode="auto">
          <a:xfrm>
            <a:off x="8633012" y="2880076"/>
            <a:ext cx="2386726" cy="17244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518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7" end="7"/>
                                            </p:txEl>
                                          </p:spTgt>
                                        </p:tgtEl>
                                        <p:attrNameLst>
                                          <p:attrName>style.visibility</p:attrName>
                                        </p:attrNameLst>
                                      </p:cBhvr>
                                      <p:to>
                                        <p:strVal val="visible"/>
                                      </p:to>
                                    </p:set>
                                    <p:animEffect transition="in" filter="dissolve">
                                      <p:cBhvr>
                                        <p:cTn id="1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4D7A4-F650-A722-3829-C8CA7C631737}"/>
              </a:ext>
            </a:extLst>
          </p:cNvPr>
          <p:cNvSpPr>
            <a:spLocks noGrp="1"/>
          </p:cNvSpPr>
          <p:nvPr>
            <p:ph type="title"/>
          </p:nvPr>
        </p:nvSpPr>
        <p:spPr>
          <a:xfrm>
            <a:off x="838200" y="640898"/>
            <a:ext cx="10515600" cy="520246"/>
          </a:xfrm>
        </p:spPr>
        <p:txBody>
          <a:bodyPr>
            <a:normAutofit fontScale="90000"/>
          </a:bodyPr>
          <a:lstStyle/>
          <a:p>
            <a:pPr algn="ctr">
              <a:tabLst>
                <a:tab pos="1327150" algn="l"/>
              </a:tabLst>
            </a:pPr>
            <a:r>
              <a:rPr lang="th-TH" sz="6000" b="1" dirty="0">
                <a:solidFill>
                  <a:srgbClr val="0070C0"/>
                </a:solidFill>
              </a:rPr>
              <a:t>พยาน</a:t>
            </a:r>
            <a:r>
              <a:rPr lang="en-TH" sz="6000" b="1" dirty="0">
                <a:solidFill>
                  <a:srgbClr val="0070C0"/>
                </a:solidFill>
              </a:rPr>
              <a:t> - </a:t>
            </a:r>
            <a:r>
              <a:rPr lang="en-US" sz="3800" b="1" dirty="0">
                <a:solidFill>
                  <a:srgbClr val="0070C0"/>
                </a:solidFill>
                <a:latin typeface="+mn-lt"/>
              </a:rPr>
              <a:t>Witnesses</a:t>
            </a:r>
            <a:br>
              <a:rPr lang="en-TH" dirty="0">
                <a:solidFill>
                  <a:srgbClr val="0070C0"/>
                </a:solidFill>
              </a:rPr>
            </a:br>
            <a:endParaRPr lang="en-TH" dirty="0">
              <a:solidFill>
                <a:srgbClr val="0070C0"/>
              </a:solidFill>
            </a:endParaRPr>
          </a:p>
        </p:txBody>
      </p:sp>
      <p:sp>
        <p:nvSpPr>
          <p:cNvPr id="3" name="Content Placeholder 2">
            <a:extLst>
              <a:ext uri="{FF2B5EF4-FFF2-40B4-BE49-F238E27FC236}">
                <a16:creationId xmlns:a16="http://schemas.microsoft.com/office/drawing/2014/main" id="{1D5C2077-18AF-FD29-F3A2-1935932CE4F3}"/>
              </a:ext>
            </a:extLst>
          </p:cNvPr>
          <p:cNvSpPr>
            <a:spLocks noGrp="1"/>
          </p:cNvSpPr>
          <p:nvPr>
            <p:ph idx="1"/>
          </p:nvPr>
        </p:nvSpPr>
        <p:spPr>
          <a:xfrm>
            <a:off x="386729" y="1173734"/>
            <a:ext cx="11440885" cy="6670853"/>
          </a:xfrm>
        </p:spPr>
        <p:txBody>
          <a:bodyPr>
            <a:normAutofit/>
          </a:bodyPr>
          <a:lstStyle/>
          <a:p>
            <a:pPr marL="0" indent="0">
              <a:buNone/>
            </a:pPr>
            <a:r>
              <a:rPr lang="en-TH" b="1" dirty="0">
                <a:solidFill>
                  <a:srgbClr val="FF0000"/>
                </a:solidFill>
              </a:rPr>
              <a:t>QUESTION 10b:</a:t>
            </a:r>
            <a:r>
              <a:rPr lang="en-TH" b="1" dirty="0"/>
              <a:t>	Who choses the witnesses?</a:t>
            </a:r>
          </a:p>
          <a:p>
            <a:pPr marL="0" indent="0">
              <a:buNone/>
            </a:pPr>
            <a:r>
              <a:rPr lang="en-US" b="1" dirty="0">
                <a:solidFill>
                  <a:srgbClr val="FF0000"/>
                </a:solidFill>
              </a:rPr>
              <a:t>ANSWER:</a:t>
            </a:r>
            <a:r>
              <a:rPr lang="en-US" b="1" dirty="0"/>
              <a:t>		</a:t>
            </a:r>
            <a:endParaRPr lang="th-TH" b="1" dirty="0"/>
          </a:p>
          <a:p>
            <a:pPr marL="0" indent="0">
              <a:buNone/>
            </a:pPr>
            <a:r>
              <a:rPr lang="en-US" sz="2400" dirty="0"/>
              <a:t>These two witnesses may be chosen by the couple or by the </a:t>
            </a:r>
          </a:p>
          <a:p>
            <a:pPr marL="0" indent="0">
              <a:buNone/>
            </a:pPr>
            <a:r>
              <a:rPr lang="en-US" sz="2400" dirty="0"/>
              <a:t>Spiritual Assembly, but must, in any case, be acceptable to the Assembly.</a:t>
            </a:r>
          </a:p>
          <a:p>
            <a:pPr marL="0" indent="0">
              <a:buNone/>
            </a:pPr>
            <a:endParaRPr lang="en-US" dirty="0"/>
          </a:p>
          <a:p>
            <a:pPr marL="0" indent="0">
              <a:buNone/>
            </a:pPr>
            <a:r>
              <a:rPr lang="th-TH" sz="3800" b="1" dirty="0">
                <a:solidFill>
                  <a:srgbClr val="FF0000"/>
                </a:solidFill>
              </a:rPr>
              <a:t>คำถาม</a:t>
            </a:r>
            <a:r>
              <a:rPr lang="en-US" sz="3800" b="1" dirty="0">
                <a:solidFill>
                  <a:srgbClr val="FF0000"/>
                </a:solidFill>
                <a:latin typeface="Calibri" panose="020F0502020204030204" pitchFamily="34" charset="0"/>
              </a:rPr>
              <a:t>: </a:t>
            </a:r>
            <a:r>
              <a:rPr lang="en-US" sz="3800" dirty="0"/>
              <a:t> </a:t>
            </a:r>
            <a:r>
              <a:rPr lang="th-TH" sz="3800" b="1" dirty="0">
                <a:solidFill>
                  <a:srgbClr val="0070C0"/>
                </a:solidFill>
              </a:rPr>
              <a:t>ใครเป็นผู้เลือกพยาน</a:t>
            </a:r>
            <a:endParaRPr lang="en-TH" sz="3800" dirty="0"/>
          </a:p>
          <a:p>
            <a:pPr marL="0" indent="0">
              <a:buNone/>
            </a:pPr>
            <a:r>
              <a:rPr lang="th-TH" sz="3800" b="1" dirty="0">
                <a:solidFill>
                  <a:srgbClr val="FF0000"/>
                </a:solidFill>
              </a:rPr>
              <a:t>คำตอบ</a:t>
            </a:r>
            <a:r>
              <a:rPr lang="en-US" sz="3800" b="1" dirty="0">
                <a:solidFill>
                  <a:srgbClr val="FF0000"/>
                </a:solidFill>
              </a:rPr>
              <a:t>:</a:t>
            </a:r>
            <a:r>
              <a:rPr lang="th-TH" sz="3800" b="1" dirty="0">
                <a:solidFill>
                  <a:srgbClr val="FF0000"/>
                </a:solidFill>
              </a:rPr>
              <a:t> </a:t>
            </a:r>
            <a:r>
              <a:rPr lang="th-TH" sz="3800" dirty="0">
                <a:solidFill>
                  <a:srgbClr val="0070C0"/>
                </a:solidFill>
              </a:rPr>
              <a:t>พยานทั้งสองคนนี้อาจจะถูกเลือกโดยคู่บ่าวสาวหรือธรรมสภาท้องถิ่นก็ได้ แต่ต้องเป็นผู้ที่ได้รับการรับรองจากธรรมสภาฯ</a:t>
            </a:r>
            <a:endParaRPr lang="en-TH" sz="3800" dirty="0">
              <a:solidFill>
                <a:srgbClr val="0070C0"/>
              </a:solidFill>
            </a:endParaRPr>
          </a:p>
          <a:p>
            <a:pPr marL="0" indent="0">
              <a:buNone/>
            </a:pPr>
            <a:endParaRPr lang="en-TH" sz="3800" dirty="0"/>
          </a:p>
          <a:p>
            <a:pPr marL="0" indent="0">
              <a:buNone/>
            </a:pPr>
            <a:r>
              <a:rPr lang="en-TH" sz="3800" b="1" dirty="0"/>
              <a:t> </a:t>
            </a:r>
            <a:endParaRPr lang="en-TH" sz="3800" dirty="0"/>
          </a:p>
          <a:p>
            <a:endParaRPr lang="en-TH" dirty="0"/>
          </a:p>
        </p:txBody>
      </p:sp>
      <p:pic>
        <p:nvPicPr>
          <p:cNvPr id="12290" name="Picture 2" descr="8 ทางออกสำหรับคนตกงาน">
            <a:extLst>
              <a:ext uri="{FF2B5EF4-FFF2-40B4-BE49-F238E27FC236}">
                <a16:creationId xmlns:a16="http://schemas.microsoft.com/office/drawing/2014/main" id="{02997EFC-E0BF-8F73-B43F-EE7F292767C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8783" r="23565"/>
          <a:stretch/>
        </p:blipFill>
        <p:spPr bwMode="auto">
          <a:xfrm>
            <a:off x="9799251" y="640898"/>
            <a:ext cx="1815549"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979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dissolve">
                                      <p:cBhvr>
                                        <p:cTn id="1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5C2077-18AF-FD29-F3A2-1935932CE4F3}"/>
              </a:ext>
            </a:extLst>
          </p:cNvPr>
          <p:cNvSpPr>
            <a:spLocks noGrp="1"/>
          </p:cNvSpPr>
          <p:nvPr>
            <p:ph idx="1"/>
          </p:nvPr>
        </p:nvSpPr>
        <p:spPr>
          <a:xfrm>
            <a:off x="751115" y="250313"/>
            <a:ext cx="11440885" cy="6911484"/>
          </a:xfrm>
        </p:spPr>
        <p:txBody>
          <a:bodyPr>
            <a:normAutofit/>
          </a:bodyPr>
          <a:lstStyle/>
          <a:p>
            <a:pPr marL="0" indent="0">
              <a:buNone/>
            </a:pPr>
            <a:r>
              <a:rPr lang="en-TH" b="1" dirty="0">
                <a:solidFill>
                  <a:srgbClr val="FF0000"/>
                </a:solidFill>
              </a:rPr>
              <a:t>QUESTION 10c:</a:t>
            </a:r>
            <a:r>
              <a:rPr lang="en-TH" dirty="0">
                <a:solidFill>
                  <a:srgbClr val="FF0000"/>
                </a:solidFill>
              </a:rPr>
              <a:t>  </a:t>
            </a:r>
            <a:r>
              <a:rPr lang="en-TH" b="1" dirty="0">
                <a:solidFill>
                  <a:srgbClr val="FF0000"/>
                </a:solidFill>
              </a:rPr>
              <a:t> </a:t>
            </a:r>
            <a:r>
              <a:rPr lang="en-TH" b="1"/>
              <a:t>Who approve</a:t>
            </a:r>
            <a:r>
              <a:rPr lang="en-US" b="1" dirty="0"/>
              <a:t>s</a:t>
            </a:r>
            <a:r>
              <a:rPr lang="en-TH" b="1"/>
              <a:t> </a:t>
            </a:r>
            <a:r>
              <a:rPr lang="en-TH" b="1" dirty="0"/>
              <a:t>the </a:t>
            </a:r>
            <a:r>
              <a:rPr lang="en-TH" b="1"/>
              <a:t>witnesses?</a:t>
            </a:r>
            <a:endParaRPr lang="en-US" b="1" dirty="0"/>
          </a:p>
          <a:p>
            <a:pPr marL="0" indent="0">
              <a:buNone/>
            </a:pPr>
            <a:r>
              <a:rPr lang="en-TH" b="1"/>
              <a:t> </a:t>
            </a:r>
            <a:endParaRPr lang="th-TH" b="1" dirty="0"/>
          </a:p>
          <a:p>
            <a:pPr marL="0" indent="0">
              <a:buNone/>
            </a:pPr>
            <a:r>
              <a:rPr lang="en-US" b="1" dirty="0">
                <a:solidFill>
                  <a:srgbClr val="FF0000"/>
                </a:solidFill>
              </a:rPr>
              <a:t>ANSWER: </a:t>
            </a:r>
            <a:r>
              <a:rPr lang="en-US" dirty="0"/>
              <a:t> The Local Spiritual Assembly approves the witnesses.</a:t>
            </a:r>
            <a:endParaRPr lang="th-TH" dirty="0"/>
          </a:p>
          <a:p>
            <a:pPr marL="0" indent="0">
              <a:lnSpc>
                <a:spcPct val="120000"/>
              </a:lnSpc>
              <a:buNone/>
            </a:pPr>
            <a:endParaRPr lang="en-US" sz="1400" b="1" dirty="0">
              <a:solidFill>
                <a:srgbClr val="FF0000"/>
              </a:solidFill>
            </a:endParaRPr>
          </a:p>
          <a:p>
            <a:pPr marL="0" indent="0">
              <a:buNone/>
            </a:pPr>
            <a:r>
              <a:rPr lang="th-TH" sz="4000" b="1" dirty="0">
                <a:solidFill>
                  <a:srgbClr val="FF0000"/>
                </a:solidFill>
              </a:rPr>
              <a:t>คำถาม</a:t>
            </a:r>
            <a:r>
              <a:rPr lang="en-US" sz="4000" b="1" dirty="0">
                <a:solidFill>
                  <a:srgbClr val="FF0000"/>
                </a:solidFill>
                <a:latin typeface="Calibri" panose="020F0502020204030204" pitchFamily="34" charset="0"/>
              </a:rPr>
              <a:t>: </a:t>
            </a:r>
            <a:r>
              <a:rPr lang="en-US" sz="4000" dirty="0"/>
              <a:t>  	      </a:t>
            </a:r>
            <a:r>
              <a:rPr lang="th-TH" sz="4000" b="1" dirty="0">
                <a:solidFill>
                  <a:srgbClr val="0070C0"/>
                </a:solidFill>
              </a:rPr>
              <a:t>ใครเป็นผู้รับรองพยาน</a:t>
            </a:r>
            <a:r>
              <a:rPr lang="en-TH" sz="4000" b="1" dirty="0">
                <a:solidFill>
                  <a:srgbClr val="0070C0"/>
                </a:solidFill>
              </a:rPr>
              <a:t> </a:t>
            </a:r>
          </a:p>
          <a:p>
            <a:pPr marL="0" indent="0">
              <a:buNone/>
            </a:pPr>
            <a:r>
              <a:rPr lang="th-TH" sz="4000" b="1" dirty="0">
                <a:solidFill>
                  <a:srgbClr val="FF0000"/>
                </a:solidFill>
              </a:rPr>
              <a:t>คำตอบ</a:t>
            </a:r>
            <a:r>
              <a:rPr lang="en-US" sz="4000" b="1" dirty="0">
                <a:solidFill>
                  <a:srgbClr val="FF0000"/>
                </a:solidFill>
              </a:rPr>
              <a:t>: </a:t>
            </a:r>
            <a:r>
              <a:rPr lang="en-US" sz="4000" dirty="0">
                <a:solidFill>
                  <a:srgbClr val="0070C0"/>
                </a:solidFill>
              </a:rPr>
              <a:t>           </a:t>
            </a:r>
            <a:r>
              <a:rPr lang="th-TH" sz="4000" dirty="0">
                <a:solidFill>
                  <a:srgbClr val="0070C0"/>
                </a:solidFill>
              </a:rPr>
              <a:t>ธรรมสภาท้องถิ่นบาไฮ</a:t>
            </a:r>
            <a:r>
              <a:rPr lang="en-TH" sz="4000" dirty="0">
                <a:solidFill>
                  <a:srgbClr val="0070C0"/>
                </a:solidFill>
              </a:rPr>
              <a:t> </a:t>
            </a:r>
            <a:endParaRPr lang="en-TH" sz="2400" dirty="0"/>
          </a:p>
          <a:p>
            <a:pPr marL="0" indent="0">
              <a:buNone/>
            </a:pPr>
            <a:r>
              <a:rPr lang="en-US" dirty="0"/>
              <a:t>A member of the Local Spiritual Assembly doesn't need to be present at the wedding as the witnesses verify that the wedding has been conducted as required. </a:t>
            </a:r>
            <a:endParaRPr lang="en-TH" dirty="0"/>
          </a:p>
          <a:p>
            <a:pPr marL="0" indent="0">
              <a:buNone/>
            </a:pPr>
            <a:r>
              <a:rPr lang="th-TH" sz="4000" dirty="0">
                <a:solidFill>
                  <a:srgbClr val="0070C0"/>
                </a:solidFill>
              </a:rPr>
              <a:t>สมาชิกธรรมสภาท้องถิ่นไม่จำเป็นต้องไปร่วมพิธี เนื่องจากพยานทั้ง </a:t>
            </a:r>
            <a:r>
              <a:rPr lang="en-US" sz="3200" dirty="0">
                <a:solidFill>
                  <a:srgbClr val="0070C0"/>
                </a:solidFill>
              </a:rPr>
              <a:t>2 </a:t>
            </a:r>
            <a:r>
              <a:rPr lang="th-TH" sz="4000" dirty="0">
                <a:solidFill>
                  <a:srgbClr val="0070C0"/>
                </a:solidFill>
              </a:rPr>
              <a:t>คนนั้นได้ทำหน้าที่เป็นสักขีพยานในพิธีมงคลสมรสแล้ว</a:t>
            </a:r>
            <a:endParaRPr lang="en-TH" sz="4000" dirty="0">
              <a:solidFill>
                <a:srgbClr val="0070C0"/>
              </a:solidFill>
            </a:endParaRPr>
          </a:p>
          <a:p>
            <a:pPr marL="0" indent="0">
              <a:buNone/>
            </a:pPr>
            <a:endParaRPr lang="en-TH" sz="4400" dirty="0"/>
          </a:p>
        </p:txBody>
      </p:sp>
      <p:pic>
        <p:nvPicPr>
          <p:cNvPr id="13316" name="Picture 4" descr="Cartoon, good, hand, ok, sign, thumb, up icon - Download on Iconfinder">
            <a:extLst>
              <a:ext uri="{FF2B5EF4-FFF2-40B4-BE49-F238E27FC236}">
                <a16:creationId xmlns:a16="http://schemas.microsoft.com/office/drawing/2014/main" id="{2D026C3C-2A35-6EC9-6AE2-F48E6FEB7D6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472" t="9565" r="11326" b="11594"/>
          <a:stretch/>
        </p:blipFill>
        <p:spPr bwMode="auto">
          <a:xfrm>
            <a:off x="10246658" y="1743854"/>
            <a:ext cx="1365364" cy="14506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6144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dissolve">
                                      <p:cBhvr>
                                        <p:cTn id="7" dur="500"/>
                                        <p:tgtEl>
                                          <p:spTgt spid="3">
                                            <p:txEl>
                                              <p:pRg st="6" end="6"/>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7" end="7"/>
                                            </p:txEl>
                                          </p:spTgt>
                                        </p:tgtEl>
                                        <p:attrNameLst>
                                          <p:attrName>style.visibility</p:attrName>
                                        </p:attrNameLst>
                                      </p:cBhvr>
                                      <p:to>
                                        <p:strVal val="visible"/>
                                      </p:to>
                                    </p:set>
                                    <p:animEffect transition="in" filter="dissolve">
                                      <p:cBhvr>
                                        <p:cTn id="1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B9436F-599E-9C32-EC4F-9D7098D86D97}"/>
              </a:ext>
            </a:extLst>
          </p:cNvPr>
          <p:cNvSpPr>
            <a:spLocks noGrp="1"/>
          </p:cNvSpPr>
          <p:nvPr>
            <p:ph idx="1"/>
          </p:nvPr>
        </p:nvSpPr>
        <p:spPr>
          <a:xfrm>
            <a:off x="198783" y="-77809"/>
            <a:ext cx="11794434" cy="7154470"/>
          </a:xfrm>
        </p:spPr>
        <p:txBody>
          <a:bodyPr>
            <a:normAutofit lnSpcReduction="10000"/>
          </a:bodyPr>
          <a:lstStyle/>
          <a:p>
            <a:pPr marL="0" lvl="0" indent="0" algn="ctr" fontAlgn="base">
              <a:buNone/>
            </a:pPr>
            <a:r>
              <a:rPr lang="th-TH" sz="4800" b="1" dirty="0"/>
              <a:t>พยาน</a:t>
            </a:r>
            <a:endParaRPr lang="en-US" sz="4800" dirty="0"/>
          </a:p>
          <a:p>
            <a:pPr marL="0" lvl="0" indent="0" fontAlgn="base">
              <a:buNone/>
            </a:pPr>
            <a:r>
              <a:rPr lang="th-TH" sz="3000" dirty="0"/>
              <a:t>ธรรมสภาท้องถิ่นบาไฮจะเป็นผู้ทำการรับรองพยานสองท่านซึ่งเป็นผู้ได้รับความไว้วางใจ พยานทั้งสองท่านนี้อาจจะถูกเลือกโดยคู่บ่าวสาวหรือธรรมสภาท้องถิ่นบาไฮก็ได้ แต่ต้องได้รับการรับรองจากธรรมสภาฯ จะเป็นสมาชิกของธรรมสภาฯหรือไม่ก็ได้ จะเป็นบาไฮศาสนิกชนหรือไม่ก็ได้ ซึ่งเป็นบุคคลที่ได้รับความเชื่อถือจากธรรมสภาฯที่รับผิดชอบพื้นที่ที่จัดพิธีสมรส  </a:t>
            </a:r>
            <a:r>
              <a:rPr lang="th-TH" sz="3000" u="sng" dirty="0"/>
              <a:t>คู่บ่าวสาวสามารถเสนอชื่อพยานทั้งสองท่านนี้ให้แก่ธรรมสภาท้องถิ่นพิจารณาล่วงหน้าเพื่อการรับรองได้</a:t>
            </a:r>
            <a:endParaRPr lang="en-TH" sz="3000" u="sng" dirty="0"/>
          </a:p>
          <a:p>
            <a:pPr marL="0" lvl="0" indent="0" fontAlgn="base">
              <a:buNone/>
            </a:pPr>
            <a:r>
              <a:rPr lang="th-TH" sz="3000" dirty="0"/>
              <a:t>สมาชิกธรรมสภาท้องถิ่นบาไฮไม่จำเป็นต้องไปร่วมพิธี เนื่องจากได้ให้การรับรองพยานทั้ง </a:t>
            </a:r>
            <a:endParaRPr lang="en-US" sz="3000" dirty="0"/>
          </a:p>
          <a:p>
            <a:pPr marL="0" lvl="0" indent="0" fontAlgn="base">
              <a:buNone/>
            </a:pPr>
            <a:r>
              <a:rPr lang="en-US" sz="3000" dirty="0"/>
              <a:t> </a:t>
            </a:r>
            <a:r>
              <a:rPr lang="en-US" sz="2400" dirty="0"/>
              <a:t>2</a:t>
            </a:r>
            <a:r>
              <a:rPr lang="en-US" sz="3000" dirty="0"/>
              <a:t> </a:t>
            </a:r>
            <a:r>
              <a:rPr lang="th-TH" sz="3000" dirty="0"/>
              <a:t>ท่านให้ทำหน้าที่เป็นสักขีพยานในพิธีสมรสไว้แล้ว</a:t>
            </a:r>
            <a:endParaRPr lang="en-US" sz="3000" dirty="0"/>
          </a:p>
          <a:p>
            <a:pPr marL="0" lvl="0" indent="0" fontAlgn="base">
              <a:buNone/>
            </a:pPr>
            <a:r>
              <a:rPr lang="en-US" sz="2200" dirty="0"/>
              <a:t>The Local Spiritual Assembly approves two trustworthy witnesses. These two witnesses may be chosen by the couple or by the Spiritual Assembly, but must, in any case, be acceptable to the Assembly; they may be members of the Assembly, or two other people, Bahá'í or non-Bahá'í, or any combination of these. The witnesses can be any two trustworthy people whose testimony is acceptable to the Spiritual Assembly under whose jurisdiction the marriage is performed.  </a:t>
            </a:r>
            <a:r>
              <a:rPr lang="en-US" sz="2200" u="sng" dirty="0"/>
              <a:t>The couple should submit the names of proposed witnesses to the Local Spiritual Assembly for consideration and approval.</a:t>
            </a:r>
            <a:br>
              <a:rPr lang="en-US" sz="2200" u="sng" dirty="0"/>
            </a:br>
            <a:endParaRPr lang="en-TH" sz="2200" dirty="0"/>
          </a:p>
          <a:p>
            <a:pPr marL="0" lvl="0" indent="0" fontAlgn="base">
              <a:buNone/>
            </a:pPr>
            <a:r>
              <a:rPr lang="en-US" sz="2200" dirty="0"/>
              <a:t>A member of the Local Spiritual Assembly doesn't need to be present at the wedding as the witnesses verify that it has been conducted as required. </a:t>
            </a:r>
            <a:endParaRPr lang="en-TH" sz="2200" dirty="0"/>
          </a:p>
          <a:p>
            <a:pPr marL="0" lvl="0" indent="0" fontAlgn="base">
              <a:buNone/>
            </a:pPr>
            <a:endParaRPr lang="en-TH" sz="2200" dirty="0"/>
          </a:p>
          <a:p>
            <a:endParaRPr lang="en-TH" dirty="0"/>
          </a:p>
        </p:txBody>
      </p:sp>
    </p:spTree>
    <p:extLst>
      <p:ext uri="{BB962C8B-B14F-4D97-AF65-F5344CB8AC3E}">
        <p14:creationId xmlns:p14="http://schemas.microsoft.com/office/powerpoint/2010/main" val="5610426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B9436F-599E-9C32-EC4F-9D7098D86D97}"/>
              </a:ext>
            </a:extLst>
          </p:cNvPr>
          <p:cNvSpPr>
            <a:spLocks noGrp="1"/>
          </p:cNvSpPr>
          <p:nvPr>
            <p:ph idx="1"/>
          </p:nvPr>
        </p:nvSpPr>
        <p:spPr>
          <a:xfrm>
            <a:off x="677780" y="173980"/>
            <a:ext cx="10515600" cy="5890629"/>
          </a:xfrm>
        </p:spPr>
        <p:txBody>
          <a:bodyPr/>
          <a:lstStyle/>
          <a:p>
            <a:pPr marL="0" lvl="0" indent="0" algn="ctr" fontAlgn="base">
              <a:buNone/>
            </a:pPr>
            <a:r>
              <a:rPr lang="th-TH" sz="4800" b="1" dirty="0"/>
              <a:t>พยาน</a:t>
            </a:r>
            <a:endParaRPr lang="en-US" sz="4800" dirty="0"/>
          </a:p>
          <a:p>
            <a:pPr marL="0" lvl="0" indent="0" fontAlgn="base">
              <a:buNone/>
            </a:pPr>
            <a:r>
              <a:rPr lang="th-TH" sz="3400" dirty="0"/>
              <a:t>ธรรมสภาท้องถิ่นบาไฮจะเป็นผู้ทำการรับรองพยานสองท่านซึ่งเป็นผู้ได้รับความไว้วางใจ พยานทั้งสองท่านนี้อาจจะถูกเลือกโดยคู่บ่าวสาวหรือธรรมสภาท้องถิ่นบาไฮก็ได้ แต่ต้องได้รับการรับรองจากธรรมสภา</a:t>
            </a:r>
            <a:r>
              <a:rPr lang="th-TH" sz="3400" dirty="0" err="1"/>
              <a:t>ฯ</a:t>
            </a:r>
            <a:r>
              <a:rPr lang="th-TH" sz="3400" dirty="0"/>
              <a:t> จะเป็นสมาชิกของธรรมสภา</a:t>
            </a:r>
            <a:r>
              <a:rPr lang="th-TH" sz="3400" dirty="0" err="1"/>
              <a:t>ฯ</a:t>
            </a:r>
            <a:r>
              <a:rPr lang="th-TH" sz="3400" dirty="0"/>
              <a:t>หรือไม่ก็ได้ จะเป็นบาไฮศาสนิกชนหรือไม่ก็ได้ ซึ่งเป็นบุคคลที่ได้รับความเชื่อถือจากธรรมสภา</a:t>
            </a:r>
            <a:r>
              <a:rPr lang="th-TH" sz="3400" dirty="0" err="1"/>
              <a:t>ฯ</a:t>
            </a:r>
            <a:r>
              <a:rPr lang="th-TH" sz="3400" dirty="0"/>
              <a:t>ที่รับผิดชอบพื้นที่ที่จัดพิธีมงคลสมรส  คู่บ่าวสาวสามารถเสนอชื่อพยานทั้งสองท่านนี้ให้ธรรมสภาท้องถิ่นพิจารณล่วงหน้าเพื่อการรับรองได้</a:t>
            </a:r>
            <a:endParaRPr lang="en-TH" sz="3400" dirty="0"/>
          </a:p>
          <a:p>
            <a:pPr marL="0" indent="0" fontAlgn="base">
              <a:buNone/>
            </a:pPr>
            <a:r>
              <a:rPr lang="en-US" sz="3400" dirty="0"/>
              <a:t> </a:t>
            </a:r>
            <a:r>
              <a:rPr lang="th-TH" sz="3400" dirty="0"/>
              <a:t>สมาชิกธรรมสภาท้องถิ่นบาไฮไม่จำเป็นต้องร่วมพิธี เนื่องจากได้ให้การรับรองพยานทั้ง </a:t>
            </a:r>
            <a:endParaRPr lang="en-US" sz="3400" dirty="0"/>
          </a:p>
          <a:p>
            <a:pPr marL="0" lvl="0" indent="0" fontAlgn="base">
              <a:buNone/>
            </a:pPr>
            <a:r>
              <a:rPr lang="en-US" sz="3400" dirty="0"/>
              <a:t>  </a:t>
            </a:r>
            <a:r>
              <a:rPr lang="en-US" sz="2400" dirty="0"/>
              <a:t>2</a:t>
            </a:r>
            <a:r>
              <a:rPr lang="en-US" sz="3400" dirty="0"/>
              <a:t> </a:t>
            </a:r>
            <a:r>
              <a:rPr lang="th-TH" sz="3400" dirty="0"/>
              <a:t>ท่านให้ทำหน้าที่เป็นสักขีพยานในพิธีมงคลสมรสไว้แล้ว</a:t>
            </a:r>
            <a:endParaRPr lang="en-TH" sz="3400" dirty="0"/>
          </a:p>
          <a:p>
            <a:endParaRPr lang="en-TH" dirty="0"/>
          </a:p>
        </p:txBody>
      </p:sp>
    </p:spTree>
    <p:extLst>
      <p:ext uri="{BB962C8B-B14F-4D97-AF65-F5344CB8AC3E}">
        <p14:creationId xmlns:p14="http://schemas.microsoft.com/office/powerpoint/2010/main" val="14336698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26EDB19-9988-0536-CA8E-4551EF6F5DB2}"/>
              </a:ext>
            </a:extLst>
          </p:cNvPr>
          <p:cNvSpPr>
            <a:spLocks noGrp="1"/>
          </p:cNvSpPr>
          <p:nvPr>
            <p:ph idx="1"/>
          </p:nvPr>
        </p:nvSpPr>
        <p:spPr/>
        <p:txBody>
          <a:bodyPr>
            <a:normAutofit fontScale="92500"/>
          </a:bodyPr>
          <a:lstStyle/>
          <a:p>
            <a:pPr marL="0" lvl="0" indent="0" fontAlgn="base">
              <a:buNone/>
            </a:pPr>
            <a:r>
              <a:rPr lang="en-US" dirty="0"/>
              <a:t>The Local Spiritual Assembly approves two trustworthy witnesses. These two witnesses may be chosen by the couple or by the Spiritual Assembly, but must, in any case, be acceptable to the Assembly; they may be members of the Assembly, or two other people, Bahá'í or non-Bahá'í, or any combination of these. The witnesses can be any two trustworthy people whose testimony is acceptable to the Spiritual Assembly under whose jurisdiction the marriage is performed.  </a:t>
            </a:r>
            <a:r>
              <a:rPr lang="en-US" u="sng" dirty="0"/>
              <a:t>The couple should submit the names of proposed witnesses to the Local Spiritual Assembly for consideration and approval.</a:t>
            </a:r>
            <a:br>
              <a:rPr lang="en-US" u="sng" dirty="0"/>
            </a:br>
            <a:endParaRPr lang="en-TH" dirty="0"/>
          </a:p>
          <a:p>
            <a:pPr marL="0" lvl="0" indent="0" fontAlgn="base">
              <a:buNone/>
            </a:pPr>
            <a:r>
              <a:rPr lang="en-US" dirty="0"/>
              <a:t>A member of the Local Spiritual Assembly doesn't need to be present at the wedding as the witnesses verify that it has been conducted as required. </a:t>
            </a:r>
            <a:endParaRPr lang="en-TH" dirty="0"/>
          </a:p>
          <a:p>
            <a:endParaRPr lang="en-TH" dirty="0"/>
          </a:p>
        </p:txBody>
      </p:sp>
      <p:sp>
        <p:nvSpPr>
          <p:cNvPr id="4" name="TextBox 3">
            <a:extLst>
              <a:ext uri="{FF2B5EF4-FFF2-40B4-BE49-F238E27FC236}">
                <a16:creationId xmlns:a16="http://schemas.microsoft.com/office/drawing/2014/main" id="{8C5B4025-DA42-8D7B-449C-867FBF694B78}"/>
              </a:ext>
            </a:extLst>
          </p:cNvPr>
          <p:cNvSpPr txBox="1"/>
          <p:nvPr/>
        </p:nvSpPr>
        <p:spPr>
          <a:xfrm>
            <a:off x="3962400" y="357809"/>
            <a:ext cx="3896139" cy="707886"/>
          </a:xfrm>
          <a:prstGeom prst="rect">
            <a:avLst/>
          </a:prstGeom>
          <a:noFill/>
        </p:spPr>
        <p:txBody>
          <a:bodyPr wrap="square" rtlCol="0">
            <a:spAutoFit/>
          </a:bodyPr>
          <a:lstStyle/>
          <a:p>
            <a:r>
              <a:rPr lang="en-US" sz="4000" dirty="0"/>
              <a:t>Witnesses</a:t>
            </a:r>
            <a:endParaRPr lang="en-TH" sz="4000" dirty="0"/>
          </a:p>
        </p:txBody>
      </p:sp>
    </p:spTree>
    <p:extLst>
      <p:ext uri="{BB962C8B-B14F-4D97-AF65-F5344CB8AC3E}">
        <p14:creationId xmlns:p14="http://schemas.microsoft.com/office/powerpoint/2010/main" val="41822713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5E964-4897-C322-E273-5B0309BB39BD}"/>
              </a:ext>
            </a:extLst>
          </p:cNvPr>
          <p:cNvSpPr>
            <a:spLocks noGrp="1"/>
          </p:cNvSpPr>
          <p:nvPr>
            <p:ph type="title"/>
          </p:nvPr>
        </p:nvSpPr>
        <p:spPr>
          <a:xfrm>
            <a:off x="838200" y="365126"/>
            <a:ext cx="10515600" cy="796018"/>
          </a:xfrm>
        </p:spPr>
        <p:txBody>
          <a:bodyPr>
            <a:noAutofit/>
          </a:bodyPr>
          <a:lstStyle/>
          <a:p>
            <a:pPr algn="ctr"/>
            <a:r>
              <a:rPr lang="en-US" sz="3400" b="1" dirty="0">
                <a:solidFill>
                  <a:srgbClr val="0070C0"/>
                </a:solidFill>
                <a:latin typeface="+mn-lt"/>
                <a:ea typeface="Times New Roman" panose="02020603050405020304" pitchFamily="18" charset="0"/>
                <a:cs typeface="Times New Roman" panose="02020603050405020304" pitchFamily="18" charset="0"/>
              </a:rPr>
              <a:t>Wedding Ceremony:</a:t>
            </a:r>
            <a:r>
              <a:rPr lang="th-TH" sz="3400" b="1" dirty="0">
                <a:solidFill>
                  <a:srgbClr val="0070C0"/>
                </a:solidFill>
                <a:latin typeface="+mn-lt"/>
                <a:ea typeface="Times New Roman" panose="02020603050405020304" pitchFamily="18" charset="0"/>
                <a:cs typeface="Times New Roman" panose="02020603050405020304" pitchFamily="18" charset="0"/>
              </a:rPr>
              <a:t> งานพิธีสมรสบาไฮ</a:t>
            </a:r>
            <a:br>
              <a:rPr lang="en-TH" sz="3400" dirty="0">
                <a:solidFill>
                  <a:srgbClr val="0070C0"/>
                </a:solidFill>
                <a:latin typeface="+mn-lt"/>
                <a:ea typeface="Times New Roman" panose="02020603050405020304" pitchFamily="18" charset="0"/>
              </a:rPr>
            </a:br>
            <a:endParaRPr lang="en-TH" sz="3400" dirty="0">
              <a:solidFill>
                <a:srgbClr val="0070C0"/>
              </a:solidFill>
              <a:latin typeface="+mn-lt"/>
            </a:endParaRPr>
          </a:p>
        </p:txBody>
      </p:sp>
      <p:sp>
        <p:nvSpPr>
          <p:cNvPr id="3" name="Content Placeholder 2">
            <a:extLst>
              <a:ext uri="{FF2B5EF4-FFF2-40B4-BE49-F238E27FC236}">
                <a16:creationId xmlns:a16="http://schemas.microsoft.com/office/drawing/2014/main" id="{565F0D11-2B9C-A9AA-39F9-9D77A61DCEFE}"/>
              </a:ext>
            </a:extLst>
          </p:cNvPr>
          <p:cNvSpPr>
            <a:spLocks noGrp="1"/>
          </p:cNvSpPr>
          <p:nvPr>
            <p:ph idx="1"/>
          </p:nvPr>
        </p:nvSpPr>
        <p:spPr>
          <a:xfrm>
            <a:off x="342900" y="837410"/>
            <a:ext cx="10515600" cy="5625551"/>
          </a:xfrm>
        </p:spPr>
        <p:txBody>
          <a:bodyPr/>
          <a:lstStyle/>
          <a:p>
            <a:pP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endParaRPr lang="en-TH" sz="3200" dirty="0">
              <a:effectLst/>
              <a:latin typeface="Times New Roman" panose="02020603050405020304" pitchFamily="18" charset="0"/>
              <a:ea typeface="Times New Roman" panose="02020603050405020304" pitchFamily="18" charset="0"/>
            </a:endParaRPr>
          </a:p>
          <a:p>
            <a:pPr marL="0" indent="0">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TH" b="1" dirty="0">
                <a:solidFill>
                  <a:srgbClr val="FF0000"/>
                </a:solidFill>
              </a:rPr>
              <a:t>QUESTION 11:</a:t>
            </a:r>
            <a:r>
              <a:rPr lang="en-TH" dirty="0">
                <a:solidFill>
                  <a:srgbClr val="FF0000"/>
                </a:solidFill>
              </a:rPr>
              <a:t>  </a:t>
            </a:r>
            <a:r>
              <a:rPr lang="en-TH" b="1" dirty="0">
                <a:latin typeface="Calibri" panose="020F0502020204030204" pitchFamily="34" charset="0"/>
                <a:ea typeface="Times New Roman" panose="02020603050405020304" pitchFamily="18" charset="0"/>
              </a:rPr>
              <a:t>What is the Baha’i wedding vow?</a:t>
            </a:r>
            <a:endParaRPr lang="th-TH" b="1" dirty="0">
              <a:solidFill>
                <a:srgbClr val="FF0000"/>
              </a:solidFill>
              <a:latin typeface="Calibri" panose="020F0502020204030204" pitchFamily="34" charset="0"/>
              <a:ea typeface="Times New Roman" panose="02020603050405020304" pitchFamily="18" charset="0"/>
            </a:endParaRPr>
          </a:p>
          <a:p>
            <a:pPr marL="0" indent="0" fontAlgn="base">
              <a:buNone/>
            </a:pPr>
            <a:r>
              <a:rPr lang="en-TH" b="1" dirty="0">
                <a:solidFill>
                  <a:srgbClr val="FF0000"/>
                </a:solidFill>
                <a:latin typeface="Calibri" panose="020F0502020204030204" pitchFamily="34" charset="0"/>
                <a:ea typeface="Times New Roman" panose="02020603050405020304" pitchFamily="18" charset="0"/>
              </a:rPr>
              <a:t>A</a:t>
            </a:r>
            <a:r>
              <a:rPr lang="en-US" b="1" dirty="0">
                <a:solidFill>
                  <a:srgbClr val="FF0000"/>
                </a:solidFill>
                <a:latin typeface="Calibri" panose="020F0502020204030204" pitchFamily="34" charset="0"/>
                <a:ea typeface="Times New Roman" panose="02020603050405020304" pitchFamily="18" charset="0"/>
              </a:rPr>
              <a:t>NSWER:     </a:t>
            </a:r>
          </a:p>
          <a:p>
            <a:pPr marL="0" indent="0" fontAlgn="base">
              <a:buNone/>
            </a:pPr>
            <a:r>
              <a:rPr lang="en-US"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                          </a:t>
            </a:r>
            <a:r>
              <a:rPr lang="en-US"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a:t>
            </a:r>
            <a:r>
              <a:rPr lang="en-US"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We will all, verily, abide by the Will of God.”</a:t>
            </a:r>
          </a:p>
          <a:p>
            <a:pPr marL="0" indent="0" fontAlgn="base">
              <a:buNone/>
            </a:pPr>
            <a:endParaRPr lang="en-US" i="1" dirty="0">
              <a:solidFill>
                <a:srgbClr val="000000"/>
              </a:solidFill>
              <a:latin typeface="Calibri" panose="020F0502020204030204" pitchFamily="34" charset="0"/>
              <a:cs typeface="Times New Roman" panose="02020603050405020304" pitchFamily="18" charset="0"/>
            </a:endParaRPr>
          </a:p>
          <a:p>
            <a:pPr marL="0" indent="0" fontAlgn="base">
              <a:buNone/>
            </a:pPr>
            <a:r>
              <a:rPr lang="th-TH" sz="4000" b="1" dirty="0">
                <a:solidFill>
                  <a:srgbClr val="FF0000"/>
                </a:solidFill>
              </a:rPr>
              <a:t>คำถาม</a:t>
            </a:r>
            <a:r>
              <a:rPr lang="en-US" sz="4000" b="1" dirty="0">
                <a:solidFill>
                  <a:srgbClr val="FF0000"/>
                </a:solidFill>
                <a:latin typeface="Calibri" panose="020F0502020204030204" pitchFamily="34" charset="0"/>
              </a:rPr>
              <a:t>:     </a:t>
            </a:r>
            <a:r>
              <a:rPr lang="th-TH" sz="4000" b="1" dirty="0">
                <a:solidFill>
                  <a:srgbClr val="0070C0"/>
                </a:solidFill>
              </a:rPr>
              <a:t>คำปฏิญาณในงานพิธีสมรสบาไฮกล่าวว่าอย่างไร?</a:t>
            </a:r>
            <a:endParaRPr lang="en-US" sz="4000" b="1" dirty="0">
              <a:solidFill>
                <a:srgbClr val="0070C0"/>
              </a:solidFill>
              <a:latin typeface="Calibri" panose="020F0502020204030204" pitchFamily="34" charset="0"/>
            </a:endParaRPr>
          </a:p>
          <a:p>
            <a:pPr marL="0" indent="0" fontAlgn="base">
              <a:buNone/>
            </a:pPr>
            <a:r>
              <a:rPr lang="th-TH" sz="4000" b="1" dirty="0">
                <a:solidFill>
                  <a:srgbClr val="FF0000"/>
                </a:solidFill>
              </a:rPr>
              <a:t>คำตอบ</a:t>
            </a:r>
            <a:r>
              <a:rPr lang="en-US" sz="4000" b="1" dirty="0">
                <a:solidFill>
                  <a:srgbClr val="FF0000"/>
                </a:solidFill>
              </a:rPr>
              <a:t>:</a:t>
            </a:r>
            <a:r>
              <a:rPr lang="en-US" sz="4000" b="1" dirty="0">
                <a:solidFill>
                  <a:srgbClr val="FF0000"/>
                </a:solidFill>
                <a:latin typeface="Calibri" panose="020F0502020204030204" pitchFamily="34" charset="0"/>
              </a:rPr>
              <a:t>    </a:t>
            </a:r>
            <a:r>
              <a:rPr lang="th-TH" sz="4000" i="1" dirty="0">
                <a:solidFill>
                  <a:srgbClr val="0070C0"/>
                </a:solidFill>
              </a:rPr>
              <a:t>“เราทุกคนจะยึดถือพระประสงค์ของพระผู้เป็นเจ้าด้วยความ			สัตย์จริง”</a:t>
            </a:r>
            <a:endParaRPr lang="en-TH" sz="4000" dirty="0">
              <a:solidFill>
                <a:srgbClr val="0070C0"/>
              </a:solidFill>
            </a:endParaRPr>
          </a:p>
        </p:txBody>
      </p:sp>
      <p:pic>
        <p:nvPicPr>
          <p:cNvPr id="14338" name="Picture 2" descr="Thai man and woman wearing typical Thai dress. Vector illustration Stock  Vector Image &amp; Art - Alamy">
            <a:extLst>
              <a:ext uri="{FF2B5EF4-FFF2-40B4-BE49-F238E27FC236}">
                <a16:creationId xmlns:a16="http://schemas.microsoft.com/office/drawing/2014/main" id="{51AB2158-7851-9A1C-B0E5-6DC29218C81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415" t="10430" r="21215" b="16526"/>
          <a:stretch/>
        </p:blipFill>
        <p:spPr bwMode="auto">
          <a:xfrm>
            <a:off x="9648529" y="695035"/>
            <a:ext cx="2094554" cy="26657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5223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dissolve">
                                      <p:cBhvr>
                                        <p:cTn id="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3B729DC-D465-37AC-198F-279FE6608FA5}"/>
              </a:ext>
            </a:extLst>
          </p:cNvPr>
          <p:cNvSpPr>
            <a:spLocks noGrp="1"/>
          </p:cNvSpPr>
          <p:nvPr>
            <p:ph idx="1"/>
          </p:nvPr>
        </p:nvSpPr>
        <p:spPr>
          <a:xfrm>
            <a:off x="272716" y="248606"/>
            <a:ext cx="11919284" cy="6702160"/>
          </a:xfrm>
        </p:spPr>
        <p:txBody>
          <a:bodyPr>
            <a:normAutofit fontScale="85000" lnSpcReduction="20000"/>
          </a:bodyPr>
          <a:lstStyle/>
          <a:p>
            <a:pPr marL="0" indent="0">
              <a:buNone/>
            </a:pPr>
            <a:r>
              <a:rPr lang="en-TH" sz="2400" b="1" dirty="0">
                <a:solidFill>
                  <a:srgbClr val="FF0000"/>
                </a:solidFill>
              </a:rPr>
              <a:t>QUESTION 12:  </a:t>
            </a:r>
            <a:r>
              <a:rPr lang="en-TH" sz="2400" b="1" dirty="0"/>
              <a:t>Who performs or conducts the Baha’i marriage?</a:t>
            </a:r>
          </a:p>
          <a:p>
            <a:pPr marL="1793875" lvl="0" indent="0">
              <a:buNone/>
            </a:pPr>
            <a:r>
              <a:rPr lang="en-TH" sz="2400" dirty="0"/>
              <a:t>(a) A member of the LSA</a:t>
            </a:r>
          </a:p>
          <a:p>
            <a:pPr marL="1793875" lvl="0" indent="0">
              <a:buNone/>
            </a:pPr>
            <a:r>
              <a:rPr lang="en-TH" sz="2400" dirty="0"/>
              <a:t>(b) A member of the LSA or a person appointed by the LSA</a:t>
            </a:r>
          </a:p>
          <a:p>
            <a:pPr marL="1793875" lvl="0" indent="0">
              <a:buNone/>
            </a:pPr>
            <a:r>
              <a:rPr lang="en-TH" sz="2400" dirty="0"/>
              <a:t>(c) An Auxiliary Board Member or Assistant</a:t>
            </a:r>
          </a:p>
          <a:p>
            <a:pPr marL="1793875" lvl="0" indent="0">
              <a:buNone/>
            </a:pPr>
            <a:r>
              <a:rPr lang="en-TH" sz="2400" dirty="0"/>
              <a:t>(d) No one “conducts” the marriage. The couple themselves perform the ceremony by</a:t>
            </a:r>
          </a:p>
          <a:p>
            <a:pPr marL="1793875" lvl="0" indent="0">
              <a:buNone/>
            </a:pPr>
            <a:r>
              <a:rPr lang="en-TH" sz="2400" dirty="0"/>
              <a:t>      saying the marriage vows confirmed by the approved witnesses</a:t>
            </a:r>
          </a:p>
          <a:p>
            <a:pPr marL="1793875" indent="0" fontAlgn="base">
              <a:buNone/>
            </a:pPr>
            <a:r>
              <a:rPr lang="en-TH" sz="2400" b="1"/>
              <a:t> </a:t>
            </a:r>
            <a:endParaRPr lang="en-US" sz="2400" b="1" dirty="0"/>
          </a:p>
          <a:p>
            <a:pPr marL="1793875" indent="0" fontAlgn="base">
              <a:buNone/>
            </a:pPr>
            <a:endParaRPr lang="en-TH" sz="2400" b="1" dirty="0"/>
          </a:p>
          <a:p>
            <a:pPr marL="0" indent="0" fontAlgn="base">
              <a:buNone/>
            </a:pPr>
            <a:r>
              <a:rPr lang="th-TH" sz="4000" b="1" dirty="0">
                <a:solidFill>
                  <a:srgbClr val="FF0000"/>
                </a:solidFill>
              </a:rPr>
              <a:t>คำถาม</a:t>
            </a:r>
            <a:r>
              <a:rPr lang="en-US" sz="4000" b="1" dirty="0">
                <a:solidFill>
                  <a:srgbClr val="FF0000"/>
                </a:solidFill>
                <a:latin typeface="Calibri" panose="020F0502020204030204" pitchFamily="34" charset="0"/>
              </a:rPr>
              <a:t>:     </a:t>
            </a:r>
            <a:r>
              <a:rPr lang="th-TH" sz="4000" b="1" dirty="0">
                <a:solidFill>
                  <a:srgbClr val="0070C0"/>
                </a:solidFill>
              </a:rPr>
              <a:t>ใครเป็นผู้ดำเนินพิธีสมรสบาไฮ </a:t>
            </a:r>
            <a:endParaRPr lang="en-US" sz="4000" b="1" dirty="0">
              <a:solidFill>
                <a:srgbClr val="0070C0"/>
              </a:solidFill>
              <a:latin typeface="Calibri" panose="020F0502020204030204" pitchFamily="34" charset="0"/>
            </a:endParaRPr>
          </a:p>
          <a:p>
            <a:pPr marL="2182813" indent="-515938" fontAlgn="base">
              <a:buAutoNum type="thaiAlphaParenBoth"/>
            </a:pPr>
            <a:r>
              <a:rPr lang="th-TH" sz="3500" dirty="0">
                <a:solidFill>
                  <a:srgbClr val="0070C0"/>
                </a:solidFill>
              </a:rPr>
              <a:t>กรรมการคนหนึ่งของธรรมสภาท้องถิ่น</a:t>
            </a:r>
            <a:r>
              <a:rPr lang="en-TH" sz="3500" dirty="0">
                <a:solidFill>
                  <a:srgbClr val="0070C0"/>
                </a:solidFill>
              </a:rPr>
              <a:t> </a:t>
            </a:r>
          </a:p>
          <a:p>
            <a:pPr marL="2182813" indent="-515938" fontAlgn="base">
              <a:buAutoNum type="thaiAlphaParenBoth"/>
            </a:pPr>
            <a:r>
              <a:rPr lang="th-TH" sz="3500" dirty="0">
                <a:solidFill>
                  <a:srgbClr val="0070C0"/>
                </a:solidFill>
              </a:rPr>
              <a:t>กรรมการคนหนึ่งของธรรมสภาท้องถิ่นหรือบุคคลที่ได้รับการแต่งตั้งจากธรรมสภาท้องถิ่น</a:t>
            </a:r>
            <a:endParaRPr lang="en-US" sz="3500" dirty="0">
              <a:solidFill>
                <a:srgbClr val="0070C0"/>
              </a:solidFill>
            </a:endParaRPr>
          </a:p>
          <a:p>
            <a:pPr marL="2182813" indent="-515938" fontAlgn="base">
              <a:buAutoNum type="thaiAlphaParenBoth"/>
            </a:pPr>
            <a:r>
              <a:rPr lang="th-TH" sz="3500" dirty="0">
                <a:solidFill>
                  <a:srgbClr val="0070C0"/>
                </a:solidFill>
              </a:rPr>
              <a:t>อนุกรหรือผู้ช่วยอนุกร</a:t>
            </a:r>
            <a:endParaRPr lang="en-US" sz="3500" dirty="0">
              <a:solidFill>
                <a:srgbClr val="0070C0"/>
              </a:solidFill>
            </a:endParaRPr>
          </a:p>
          <a:p>
            <a:pPr marL="2182813" indent="-515938" fontAlgn="base">
              <a:buAutoNum type="thaiAlphaParenBoth"/>
            </a:pPr>
            <a:r>
              <a:rPr lang="th-TH" sz="3500" dirty="0">
                <a:solidFill>
                  <a:srgbClr val="0070C0"/>
                </a:solidFill>
              </a:rPr>
              <a:t>ไม่ต้องมีใครดำเนินพิธีสมรส</a:t>
            </a:r>
            <a:r>
              <a:rPr lang="en-US" sz="3500" dirty="0">
                <a:solidFill>
                  <a:srgbClr val="0070C0"/>
                </a:solidFill>
              </a:rPr>
              <a:t> </a:t>
            </a:r>
            <a:r>
              <a:rPr lang="th-TH" sz="3500" dirty="0">
                <a:solidFill>
                  <a:srgbClr val="0070C0"/>
                </a:solidFill>
              </a:rPr>
              <a:t>คู่บ่าวสาวจะเป็นผู้ดำเนินพิธีเองโดยการกล่าวคำปฏิญาณต่อหน้าพยานสองท่านด้วยคำปฏิญาณที่พระบาฮาอุลลาห์ทรงลิขิดไว้</a:t>
            </a:r>
            <a:endParaRPr lang="en-US" sz="3500" b="1" dirty="0">
              <a:solidFill>
                <a:srgbClr val="0070C0"/>
              </a:solidFill>
              <a:latin typeface="Calibri" panose="020F0502020204030204" pitchFamily="34" charset="0"/>
            </a:endParaRPr>
          </a:p>
          <a:p>
            <a:pPr marL="0" indent="0" fontAlgn="base">
              <a:buNone/>
            </a:pPr>
            <a:endParaRPr lang="en-US" sz="1500" b="1" dirty="0">
              <a:solidFill>
                <a:srgbClr val="FF0000"/>
              </a:solidFill>
              <a:latin typeface="Calibri" panose="020F0502020204030204" pitchFamily="34" charset="0"/>
            </a:endParaRPr>
          </a:p>
          <a:p>
            <a:pPr marL="0" indent="0" fontAlgn="base">
              <a:buNone/>
            </a:pPr>
            <a:r>
              <a:rPr lang="th-TH" sz="3800" b="1" dirty="0">
                <a:solidFill>
                  <a:srgbClr val="FF0000"/>
                </a:solidFill>
              </a:rPr>
              <a:t>คำตอบ</a:t>
            </a:r>
            <a:r>
              <a:rPr lang="en-US" sz="3800" b="1" dirty="0">
                <a:solidFill>
                  <a:srgbClr val="FF0000"/>
                </a:solidFill>
              </a:rPr>
              <a:t> - </a:t>
            </a:r>
            <a:r>
              <a:rPr lang="en-TH" sz="2400" b="1" dirty="0">
                <a:solidFill>
                  <a:srgbClr val="FF0000"/>
                </a:solidFill>
              </a:rPr>
              <a:t>A</a:t>
            </a:r>
            <a:r>
              <a:rPr lang="en-US" sz="2400" b="1" dirty="0">
                <a:solidFill>
                  <a:srgbClr val="FF0000"/>
                </a:solidFill>
              </a:rPr>
              <a:t>NSWER:</a:t>
            </a:r>
            <a:r>
              <a:rPr lang="en-US" sz="2400" b="1" dirty="0"/>
              <a:t>	</a:t>
            </a:r>
          </a:p>
          <a:p>
            <a:pPr marL="0" indent="0" fontAlgn="base">
              <a:buNone/>
            </a:pPr>
            <a:r>
              <a:rPr lang="en-US" sz="4300" dirty="0"/>
              <a:t>               </a:t>
            </a:r>
            <a:r>
              <a:rPr lang="th-TH" sz="4300" dirty="0"/>
              <a:t>ง </a:t>
            </a:r>
            <a:r>
              <a:rPr lang="en-US" sz="4300" dirty="0"/>
              <a:t>… </a:t>
            </a:r>
            <a:r>
              <a:rPr lang="en-US" sz="3200" dirty="0"/>
              <a:t>d</a:t>
            </a:r>
            <a:endParaRPr lang="en-TH" sz="3200" dirty="0"/>
          </a:p>
          <a:p>
            <a:endParaRPr lang="en-TH" dirty="0"/>
          </a:p>
        </p:txBody>
      </p:sp>
      <p:pic>
        <p:nvPicPr>
          <p:cNvPr id="4" name="Picture 8" descr="Question Mark Point Red Glossy Symbol Stock Illustration 583693165 |  Shutterstock">
            <a:extLst>
              <a:ext uri="{FF2B5EF4-FFF2-40B4-BE49-F238E27FC236}">
                <a16:creationId xmlns:a16="http://schemas.microsoft.com/office/drawing/2014/main" id="{85852926-EC1D-9C8C-A145-BFA5276BC4C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783" r="12732" b="10121"/>
          <a:stretch/>
        </p:blipFill>
        <p:spPr bwMode="auto">
          <a:xfrm>
            <a:off x="10219763" y="2089633"/>
            <a:ext cx="1021977" cy="15100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2050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5" end="15"/>
                                            </p:txEl>
                                          </p:spTgt>
                                        </p:tgtEl>
                                        <p:attrNameLst>
                                          <p:attrName>style.visibility</p:attrName>
                                        </p:attrNameLst>
                                      </p:cBhvr>
                                      <p:to>
                                        <p:strVal val="visible"/>
                                      </p:to>
                                    </p:set>
                                    <p:animEffect transition="in" filter="dissolve">
                                      <p:cBhvr>
                                        <p:cTn id="7" dur="500"/>
                                        <p:tgtEl>
                                          <p:spTgt spid="3">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B4A179-B420-3E9F-34D1-602AAF4C56E3}"/>
              </a:ext>
            </a:extLst>
          </p:cNvPr>
          <p:cNvSpPr>
            <a:spLocks noGrp="1"/>
          </p:cNvSpPr>
          <p:nvPr>
            <p:ph idx="1"/>
          </p:nvPr>
        </p:nvSpPr>
        <p:spPr>
          <a:xfrm>
            <a:off x="481263" y="475796"/>
            <a:ext cx="11598442" cy="6382203"/>
          </a:xfrm>
        </p:spPr>
        <p:txBody>
          <a:bodyPr>
            <a:normAutofit/>
          </a:bodyPr>
          <a:lstStyle/>
          <a:p>
            <a:pPr marL="0" indent="0">
              <a:buNone/>
            </a:pPr>
            <a:r>
              <a:rPr lang="en-TH" sz="2400" b="1" dirty="0">
                <a:solidFill>
                  <a:srgbClr val="FF0000"/>
                </a:solidFill>
              </a:rPr>
              <a:t>QUESTION 13:  </a:t>
            </a:r>
            <a:r>
              <a:rPr lang="en-TH" sz="2400" dirty="0"/>
              <a:t>What is the minimum number of people there can 	be at a Baha’i </a:t>
            </a:r>
            <a:r>
              <a:rPr lang="en-TH" sz="2400"/>
              <a:t>wedding?</a:t>
            </a:r>
            <a:endParaRPr lang="en-US" sz="2400" dirty="0"/>
          </a:p>
          <a:p>
            <a:pPr marL="0" indent="0">
              <a:buNone/>
            </a:pPr>
            <a:endParaRPr lang="en-TH" sz="2400" dirty="0"/>
          </a:p>
          <a:p>
            <a:pPr marL="0" indent="0">
              <a:buNone/>
            </a:pPr>
            <a:r>
              <a:rPr lang="th-TH" sz="4000" b="1" dirty="0">
                <a:solidFill>
                  <a:srgbClr val="FF0000"/>
                </a:solidFill>
              </a:rPr>
              <a:t>คำถาม</a:t>
            </a:r>
            <a:r>
              <a:rPr lang="en-US" sz="4000" b="1" dirty="0">
                <a:solidFill>
                  <a:srgbClr val="FF0000"/>
                </a:solidFill>
                <a:latin typeface="Calibri" panose="020F0502020204030204" pitchFamily="34" charset="0"/>
              </a:rPr>
              <a:t>:       </a:t>
            </a:r>
            <a:r>
              <a:rPr lang="th-TH" sz="4000" b="1" dirty="0">
                <a:solidFill>
                  <a:schemeClr val="accent1"/>
                </a:solidFill>
                <a:latin typeface="Calibri" panose="020F0502020204030204" pitchFamily="34" charset="0"/>
              </a:rPr>
              <a:t>ในพิธีสมรสบาไฮจะต้องมีผู้เข้าร่วมอย่างน้อยกี่คน?</a:t>
            </a:r>
            <a:endParaRPr lang="en-TH" sz="4000" dirty="0">
              <a:solidFill>
                <a:srgbClr val="0070C0"/>
              </a:solidFill>
            </a:endParaRPr>
          </a:p>
          <a:p>
            <a:pPr marL="2016125" lvl="0" indent="0">
              <a:buNone/>
            </a:pPr>
            <a:r>
              <a:rPr lang="en-TH" sz="2400" dirty="0"/>
              <a:t>(a) 4</a:t>
            </a:r>
          </a:p>
          <a:p>
            <a:pPr marL="2016125" lvl="0" indent="0">
              <a:buNone/>
            </a:pPr>
            <a:r>
              <a:rPr lang="en-TH" sz="2400" dirty="0"/>
              <a:t>(b) 6</a:t>
            </a:r>
          </a:p>
          <a:p>
            <a:pPr marL="2016125" lvl="0" indent="0">
              <a:buNone/>
            </a:pPr>
            <a:r>
              <a:rPr lang="en-TH" sz="2400" dirty="0"/>
              <a:t>(c) 10</a:t>
            </a:r>
          </a:p>
          <a:p>
            <a:pPr marL="2016125" lvl="0" indent="0">
              <a:buNone/>
            </a:pPr>
            <a:r>
              <a:rPr lang="en-TH" sz="2400" dirty="0"/>
              <a:t>(d) 12</a:t>
            </a:r>
          </a:p>
          <a:p>
            <a:pPr marL="0" indent="0">
              <a:buNone/>
            </a:pPr>
            <a:r>
              <a:rPr lang="en-TH" sz="2400" b="1" dirty="0"/>
              <a:t> </a:t>
            </a:r>
          </a:p>
          <a:p>
            <a:pPr marL="0" indent="0">
              <a:buNone/>
            </a:pPr>
            <a:endParaRPr lang="en-TH" sz="2400" b="1" dirty="0"/>
          </a:p>
          <a:p>
            <a:pPr marL="0" indent="0">
              <a:buNone/>
            </a:pPr>
            <a:r>
              <a:rPr lang="th-TH" sz="3600" b="1" dirty="0">
                <a:solidFill>
                  <a:srgbClr val="FF0000"/>
                </a:solidFill>
              </a:rPr>
              <a:t>คำตอบ</a:t>
            </a:r>
            <a:r>
              <a:rPr lang="en-US" sz="3600" b="1" dirty="0">
                <a:solidFill>
                  <a:srgbClr val="FF0000"/>
                </a:solidFill>
              </a:rPr>
              <a:t> - </a:t>
            </a:r>
            <a:r>
              <a:rPr lang="en-TH" sz="2400" b="1" dirty="0">
                <a:solidFill>
                  <a:srgbClr val="FF0000"/>
                </a:solidFill>
              </a:rPr>
              <a:t>A</a:t>
            </a:r>
            <a:r>
              <a:rPr lang="en-US" sz="2400" b="1" dirty="0">
                <a:solidFill>
                  <a:srgbClr val="FF0000"/>
                </a:solidFill>
              </a:rPr>
              <a:t>NSWER:</a:t>
            </a:r>
            <a:r>
              <a:rPr lang="en-US" sz="2400" dirty="0">
                <a:solidFill>
                  <a:srgbClr val="FF0000"/>
                </a:solidFill>
              </a:rPr>
              <a:t>     </a:t>
            </a:r>
            <a:endParaRPr lang="en-US" sz="2400" b="1" dirty="0">
              <a:solidFill>
                <a:srgbClr val="FF0000"/>
              </a:solidFill>
            </a:endParaRPr>
          </a:p>
          <a:p>
            <a:pPr marL="0" indent="0" fontAlgn="base">
              <a:buNone/>
            </a:pPr>
            <a:r>
              <a:rPr lang="en-US" sz="2400" b="1" dirty="0"/>
              <a:t>	</a:t>
            </a:r>
            <a:r>
              <a:rPr lang="en-US" sz="2400" dirty="0"/>
              <a:t>“a”         Four people. The couple and the two witnesses.</a:t>
            </a:r>
          </a:p>
          <a:p>
            <a:pPr marL="0" indent="0" fontAlgn="base">
              <a:buNone/>
            </a:pPr>
            <a:r>
              <a:rPr lang="en-US" sz="4000" dirty="0"/>
              <a:t>                 </a:t>
            </a:r>
            <a:r>
              <a:rPr lang="th-TH" sz="4000" dirty="0">
                <a:solidFill>
                  <a:srgbClr val="0070C0"/>
                </a:solidFill>
              </a:rPr>
              <a:t>สี่คน. คือคู่บ่าวสาวกับพยานสองคน</a:t>
            </a:r>
            <a:endParaRPr lang="en-TH" sz="4000" dirty="0">
              <a:solidFill>
                <a:srgbClr val="0070C0"/>
              </a:solidFill>
            </a:endParaRPr>
          </a:p>
          <a:p>
            <a:endParaRPr lang="en-TH" dirty="0"/>
          </a:p>
        </p:txBody>
      </p:sp>
      <p:pic>
        <p:nvPicPr>
          <p:cNvPr id="15366" name="Picture 6" descr="Team 12 Multiethnic People Standing Together Stock Vector (Royalty Free)  1920785582 | Shutterstock">
            <a:extLst>
              <a:ext uri="{FF2B5EF4-FFF2-40B4-BE49-F238E27FC236}">
                <a16:creationId xmlns:a16="http://schemas.microsoft.com/office/drawing/2014/main" id="{742CBB0E-B777-28CC-0122-4567802B94F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0404"/>
          <a:stretch/>
        </p:blipFill>
        <p:spPr bwMode="auto">
          <a:xfrm>
            <a:off x="5127812" y="2282184"/>
            <a:ext cx="4579454" cy="2408481"/>
          </a:xfrm>
          <a:prstGeom prst="rect">
            <a:avLst/>
          </a:prstGeom>
          <a:noFill/>
          <a:extLst>
            <a:ext uri="{909E8E84-426E-40DD-AFC4-6F175D3DCCD1}">
              <a14:hiddenFill xmlns:a14="http://schemas.microsoft.com/office/drawing/2010/main">
                <a:solidFill>
                  <a:srgbClr val="FFFFFF"/>
                </a:solidFill>
              </a14:hiddenFill>
            </a:ext>
          </a:extLst>
        </p:spPr>
      </p:pic>
      <p:pic>
        <p:nvPicPr>
          <p:cNvPr id="15368" name="Picture 8" descr="Question Mark Point Red Glossy Symbol Stock Illustration 583693165 |  Shutterstock">
            <a:extLst>
              <a:ext uri="{FF2B5EF4-FFF2-40B4-BE49-F238E27FC236}">
                <a16:creationId xmlns:a16="http://schemas.microsoft.com/office/drawing/2014/main" id="{2CCA83A2-4FD6-E475-45D5-BAE2137740E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783" r="12732" b="10121"/>
          <a:stretch/>
        </p:blipFill>
        <p:spPr bwMode="auto">
          <a:xfrm>
            <a:off x="10220854" y="2816499"/>
            <a:ext cx="906787" cy="1339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9162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animEffect transition="in" filter="dissolve">
                                      <p:cBhvr>
                                        <p:cTn id="7" dur="500"/>
                                        <p:tgtEl>
                                          <p:spTgt spid="3">
                                            <p:txEl>
                                              <p:pRg st="10" end="1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11" end="11"/>
                                            </p:txEl>
                                          </p:spTgt>
                                        </p:tgtEl>
                                        <p:attrNameLst>
                                          <p:attrName>style.visibility</p:attrName>
                                        </p:attrNameLst>
                                      </p:cBhvr>
                                      <p:to>
                                        <p:strVal val="visible"/>
                                      </p:to>
                                    </p:set>
                                    <p:animEffect transition="in" filter="dissolve">
                                      <p:cBhvr>
                                        <p:cTn id="10"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B12959-2D18-CDC7-566C-D0E8F9372264}"/>
              </a:ext>
            </a:extLst>
          </p:cNvPr>
          <p:cNvSpPr>
            <a:spLocks noGrp="1"/>
          </p:cNvSpPr>
          <p:nvPr>
            <p:ph idx="1"/>
          </p:nvPr>
        </p:nvSpPr>
        <p:spPr>
          <a:xfrm>
            <a:off x="359229" y="250370"/>
            <a:ext cx="10994571" cy="6607630"/>
          </a:xfrm>
        </p:spPr>
        <p:txBody>
          <a:bodyPr>
            <a:normAutofit fontScale="85000" lnSpcReduction="20000"/>
          </a:bodyPr>
          <a:lstStyle/>
          <a:p>
            <a:pPr marL="0" indent="0" algn="ctr">
              <a:buNone/>
            </a:pPr>
            <a:r>
              <a:rPr lang="th-TH" sz="4400" b="1" dirty="0"/>
              <a:t>พิธีสมรสบาไฮ</a:t>
            </a:r>
            <a:endParaRPr lang="en-TH" sz="4400" b="1" dirty="0"/>
          </a:p>
          <a:p>
            <a:pPr marL="0" lvl="0" indent="0">
              <a:buNone/>
            </a:pPr>
            <a:endParaRPr lang="en-US" sz="1200" dirty="0"/>
          </a:p>
          <a:p>
            <a:pPr marL="0" lvl="0" indent="0">
              <a:buNone/>
            </a:pPr>
            <a:r>
              <a:rPr lang="th-TH" sz="3100" dirty="0"/>
              <a:t>ในพิธีสมรสบาไฮ จะไม่มีบุคคล หรือนักบวชเป็นผู้ดำเนินพิธีสมรส เนื่องด้วยในศาสนาบาไฮไม่มีผู้นำศาสนาหรือนักบวช คู่บ่าวสาวจะเป็นผู้ดำเนินพิธีเองโดยแต่ละคนจะกล่าวคำปฏิญาณต่อหน้าพยานทั้งสอง ด้วยประโยคที่พระบาฮาอุลลาห์ทรงลิขิดไว้ดังนี้      </a:t>
            </a:r>
            <a:r>
              <a:rPr lang="th-TH" sz="3100" i="1" dirty="0"/>
              <a:t>“เราทุกคนจะยึดถือพระประสงค์ของพระผู้เป็นเจ้าด้วยความสัตย์จริง” </a:t>
            </a:r>
            <a:r>
              <a:rPr lang="th-TH" sz="3100" dirty="0"/>
              <a:t>ดังนั้น การสมรสจึงเกิดขึ้นได้โดยมีผู้เข้าร่วมพิธีเพียงสี่คนเป็นอย่างน้อย คือคู่บ่าวสาวและพยานอีกสองคน</a:t>
            </a:r>
            <a:endParaRPr lang="en-TH" sz="3100" dirty="0"/>
          </a:p>
          <a:p>
            <a:pPr marL="0" indent="0">
              <a:buNone/>
            </a:pPr>
            <a:r>
              <a:rPr lang="en-US" sz="3100" dirty="0"/>
              <a:t> </a:t>
            </a:r>
            <a:endParaRPr lang="en-TH" sz="3100" dirty="0"/>
          </a:p>
          <a:p>
            <a:pPr marL="0" lvl="0" indent="0" fontAlgn="base">
              <a:buNone/>
            </a:pPr>
            <a:r>
              <a:rPr lang="th-TH" sz="3100" dirty="0"/>
              <a:t>ไม่มีพิธีกรรมใด ๆ และท่านโชกิ เอฟเฟนดิ เชื่อว่าพิธีควรจัดให้เรียบง่ายที่สุดเท่าที่จะทำได้ </a:t>
            </a:r>
            <a:endParaRPr lang="en-TH" sz="3100" dirty="0"/>
          </a:p>
          <a:p>
            <a:pPr marL="0" indent="0" fontAlgn="base">
              <a:buNone/>
            </a:pPr>
            <a:r>
              <a:rPr lang="th-TH" sz="3100" dirty="0"/>
              <a:t>คู่บ่าวสาวมีอิสระ ที่จะเพิ่มเติมส่วนอื่นๆ ในพิธีได้ตามความประสงค์ เช่น ดนตรี, บทสวดมนต์, หรือ การอ่านพระธรรมลิขิต หากเป็นความประสงค์ของคู่บ่าวสาว ทั้งสองอาจขอให้บุคคลหนึ่งทำหน้าที่เป็นพิธีกรเพื่อทำหน้าที่ประสานงานตามกำหนดการ เป็นต้นว่า เพื่ออธิบายความหมายของการสมรสของศาสนาบาไฮ</a:t>
            </a:r>
            <a:endParaRPr lang="en-TH" sz="3100" dirty="0"/>
          </a:p>
          <a:p>
            <a:pPr marL="0" lvl="0" indent="0" fontAlgn="base">
              <a:buNone/>
            </a:pPr>
            <a:r>
              <a:rPr lang="th-TH" sz="3100" dirty="0"/>
              <a:t>ประเพณีไทย เช่น พิธีรดน้ำสังข์ จัดว่าเป็นประเพณี ไม่ใช่พิธีทางศาสนา</a:t>
            </a:r>
            <a:endParaRPr lang="en-TH" sz="3100" dirty="0"/>
          </a:p>
          <a:p>
            <a:pPr marL="0" indent="0">
              <a:buNone/>
            </a:pPr>
            <a:r>
              <a:rPr lang="th-TH" sz="3100" dirty="0"/>
              <a:t> </a:t>
            </a:r>
            <a:endParaRPr lang="en-TH" sz="3100" dirty="0"/>
          </a:p>
          <a:p>
            <a:pPr marL="0" lvl="0" indent="0" fontAlgn="base">
              <a:buNone/>
            </a:pPr>
            <a:r>
              <a:rPr lang="th-TH" sz="3100" dirty="0"/>
              <a:t>พิธีสมรสจะต้องดำเนินการภายใต้การกำกับดูแลของธรรมสภาที่รับผิดชอบเพื่อให้แน่ใจว่าการสมรสนั้นได้ดำเนินไปตามกฎของศาสนาบาไฮ เช่น การได้รับอนุญาตจากบิดามารดาของทั้งสองฝ่าย, และการเป็นที่ยอมรับของพยานทั้งสอง เป็นต้น</a:t>
            </a:r>
            <a:endParaRPr lang="en-TH" sz="3100" dirty="0"/>
          </a:p>
          <a:p>
            <a:pPr marL="0" indent="0">
              <a:buNone/>
            </a:pPr>
            <a:r>
              <a:rPr lang="th-TH" sz="3100" dirty="0"/>
              <a:t> </a:t>
            </a:r>
            <a:endParaRPr lang="en-TH" sz="3100" dirty="0"/>
          </a:p>
          <a:p>
            <a:pPr marL="0" lvl="0" indent="0" fontAlgn="base">
              <a:buNone/>
            </a:pPr>
            <a:r>
              <a:rPr lang="th-TH" sz="3100" dirty="0"/>
              <a:t>ธรรมสภาท้องถิ่นบาไฮ สามารถออกทะเบียนสมรสบาไฮ ที่คู่บ่าวสาว, พยานทั้งสอง, และผู้แทนของธรรมสภาท้องถิ่นสองท่าน ได้ทำการลงชื่อเป็นที่เรียบร้อย</a:t>
            </a:r>
            <a:endParaRPr lang="en-TH" sz="3100" dirty="0"/>
          </a:p>
          <a:p>
            <a:endParaRPr lang="en-TH" dirty="0"/>
          </a:p>
        </p:txBody>
      </p:sp>
    </p:spTree>
    <p:extLst>
      <p:ext uri="{BB962C8B-B14F-4D97-AF65-F5344CB8AC3E}">
        <p14:creationId xmlns:p14="http://schemas.microsoft.com/office/powerpoint/2010/main" val="19575375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6580BC6-A1B8-A374-CF8F-4351F2BA541A}"/>
              </a:ext>
            </a:extLst>
          </p:cNvPr>
          <p:cNvSpPr>
            <a:spLocks noGrp="1"/>
          </p:cNvSpPr>
          <p:nvPr>
            <p:ph idx="1"/>
          </p:nvPr>
        </p:nvSpPr>
        <p:spPr>
          <a:xfrm>
            <a:off x="630525" y="0"/>
            <a:ext cx="11081084" cy="6689558"/>
          </a:xfrm>
        </p:spPr>
        <p:txBody>
          <a:bodyPr>
            <a:normAutofit fontScale="62500" lnSpcReduction="20000"/>
          </a:bodyPr>
          <a:lstStyle/>
          <a:p>
            <a:pPr marL="0" indent="0" algn="ctr" fontAlgn="base">
              <a:buNone/>
            </a:pPr>
            <a:endParaRPr lang="en-US" b="1" dirty="0"/>
          </a:p>
          <a:p>
            <a:pPr marL="0" indent="0" algn="ctr" fontAlgn="base">
              <a:buNone/>
            </a:pPr>
            <a:r>
              <a:rPr lang="en-US" sz="4500" b="1" dirty="0"/>
              <a:t>Wedding Ceremony:</a:t>
            </a:r>
            <a:endParaRPr lang="en-TH" sz="4500" dirty="0"/>
          </a:p>
          <a:p>
            <a:pPr marL="0" indent="0" fontAlgn="base">
              <a:buNone/>
            </a:pPr>
            <a:r>
              <a:rPr lang="en-US" b="1" dirty="0"/>
              <a:t> </a:t>
            </a:r>
            <a:endParaRPr lang="en-TH" dirty="0"/>
          </a:p>
          <a:p>
            <a:pPr marL="0" lvl="0" indent="0" fontAlgn="base">
              <a:buNone/>
            </a:pPr>
            <a:r>
              <a:rPr lang="en-US" dirty="0"/>
              <a:t>When a Bahá’í marriage ceremony takes place, there is no individual, strictly speaking, who ‘performs or ‘conducts’ it. There is no Bahá’í equivalent to a religious leader. The couple themselves perform the ceremony by each saying, in the presence of at least two witnesses, the prescribed verse specifically revealed by Bahá’u’lláh: ‘</a:t>
            </a:r>
            <a:r>
              <a:rPr lang="en-US" i="1" dirty="0"/>
              <a:t>We will all, verily, abide by the Will of God.’</a:t>
            </a:r>
            <a:r>
              <a:rPr lang="en-US" dirty="0"/>
              <a:t> A wedding can therefore take place with only four people present: the bride, the groom, and the two witnesses.</a:t>
            </a:r>
            <a:r>
              <a:rPr lang="en-US" i="1" dirty="0"/>
              <a:t> </a:t>
            </a:r>
            <a:endParaRPr lang="en-TH" dirty="0"/>
          </a:p>
          <a:p>
            <a:pPr marL="0" indent="0" fontAlgn="base">
              <a:buNone/>
            </a:pPr>
            <a:r>
              <a:rPr lang="en-US" dirty="0"/>
              <a:t> </a:t>
            </a:r>
            <a:endParaRPr lang="en-TH" dirty="0"/>
          </a:p>
          <a:p>
            <a:pPr marL="0" lvl="0" indent="0" fontAlgn="base">
              <a:buNone/>
            </a:pPr>
            <a:r>
              <a:rPr lang="en-US" dirty="0"/>
              <a:t>“There is no ritual and …Shoghi Effendi… believes the ceremony should be as simple as possible….”</a:t>
            </a:r>
            <a:endParaRPr lang="en-TH" dirty="0"/>
          </a:p>
          <a:p>
            <a:pPr marL="0" indent="0">
              <a:buNone/>
            </a:pPr>
            <a:r>
              <a:rPr lang="en-US" dirty="0"/>
              <a:t> </a:t>
            </a:r>
            <a:endParaRPr lang="en-TH" dirty="0"/>
          </a:p>
          <a:p>
            <a:pPr marL="0" lvl="0" indent="0" fontAlgn="base">
              <a:buNone/>
            </a:pPr>
            <a:r>
              <a:rPr lang="en-US" dirty="0"/>
              <a:t>The couple are free to add anything else to their marriage ceremony as they wish, such as music, prayers, or reading of Holy Writing. If the couple wishes, they may ask one person to serve as an Master of Ceremony (MC) to help coordinate the wedding program, or to explain the meaning of Baha’i marriage for example.</a:t>
            </a:r>
            <a:endParaRPr lang="en-TH" dirty="0"/>
          </a:p>
          <a:p>
            <a:pPr marL="0" indent="0">
              <a:buNone/>
            </a:pPr>
            <a:r>
              <a:rPr lang="en-US" dirty="0"/>
              <a:t> </a:t>
            </a:r>
            <a:endParaRPr lang="en-TH" dirty="0"/>
          </a:p>
          <a:p>
            <a:pPr marL="0" lvl="0" indent="0" fontAlgn="base">
              <a:buNone/>
            </a:pPr>
            <a:r>
              <a:rPr lang="en-US" dirty="0"/>
              <a:t>The Thai tradition ceremony, like pouring the water on the hands of the couple (</a:t>
            </a:r>
            <a:r>
              <a:rPr lang="en-US" i="1" dirty="0" err="1"/>
              <a:t>Pitee</a:t>
            </a:r>
            <a:r>
              <a:rPr lang="en-US" i="1" dirty="0"/>
              <a:t> Rod Num</a:t>
            </a:r>
            <a:r>
              <a:rPr lang="en-US" dirty="0"/>
              <a:t>), is not considered a religious ceremony.</a:t>
            </a:r>
            <a:endParaRPr lang="en-TH" dirty="0"/>
          </a:p>
          <a:p>
            <a:pPr marL="0" indent="0" fontAlgn="base">
              <a:buNone/>
            </a:pPr>
            <a:r>
              <a:rPr lang="en-US" dirty="0"/>
              <a:t> </a:t>
            </a:r>
            <a:endParaRPr lang="en-TH" dirty="0"/>
          </a:p>
          <a:p>
            <a:pPr marL="0" lvl="0" indent="0" fontAlgn="base">
              <a:buNone/>
            </a:pPr>
            <a:r>
              <a:rPr lang="en-US" dirty="0"/>
              <a:t>This ceremony is performed under the authority of an Assembly which has the responsibility for ensuring that the various requirements of Bahá’í Law, such as obtaining the consent of the parents, are met, to whom the witnesses must be acceptable.</a:t>
            </a:r>
            <a:endParaRPr lang="en-TH" dirty="0"/>
          </a:p>
          <a:p>
            <a:pPr marL="0" indent="0">
              <a:buNone/>
            </a:pPr>
            <a:r>
              <a:rPr lang="en-US" dirty="0"/>
              <a:t> </a:t>
            </a:r>
            <a:endParaRPr lang="en-TH" dirty="0"/>
          </a:p>
          <a:p>
            <a:pPr marL="0" lvl="0" indent="0" fontAlgn="base">
              <a:buNone/>
            </a:pPr>
            <a:r>
              <a:rPr lang="en-US" dirty="0"/>
              <a:t>The Local Spiritual Assembly can issue a Bahá’í Marriage Certificate which is signed by the couple, the two witnesses, and the two representatives of the Local Spiritual Assembly. The Assembly must still verify that the civil law requirements are met.</a:t>
            </a:r>
            <a:endParaRPr lang="en-TH" dirty="0"/>
          </a:p>
          <a:p>
            <a:endParaRPr lang="en-TH" dirty="0"/>
          </a:p>
        </p:txBody>
      </p:sp>
    </p:spTree>
    <p:extLst>
      <p:ext uri="{BB962C8B-B14F-4D97-AF65-F5344CB8AC3E}">
        <p14:creationId xmlns:p14="http://schemas.microsoft.com/office/powerpoint/2010/main" val="30721725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6D4F719-1EAB-FD90-17F2-B9049E49C696}"/>
              </a:ext>
            </a:extLst>
          </p:cNvPr>
          <p:cNvSpPr>
            <a:spLocks noGrp="1"/>
          </p:cNvSpPr>
          <p:nvPr>
            <p:ph idx="1"/>
          </p:nvPr>
        </p:nvSpPr>
        <p:spPr>
          <a:xfrm>
            <a:off x="335096" y="618845"/>
            <a:ext cx="11656378" cy="6026597"/>
          </a:xfrm>
        </p:spPr>
        <p:txBody>
          <a:bodyPr>
            <a:normAutofit fontScale="55000" lnSpcReduction="20000"/>
          </a:bodyPr>
          <a:lstStyle/>
          <a:p>
            <a:pPr marL="0" indent="0">
              <a:buNone/>
            </a:pPr>
            <a:endParaRPr lang="en-TH" sz="2400" b="1" dirty="0">
              <a:solidFill>
                <a:srgbClr val="FF0000"/>
              </a:solidFill>
            </a:endParaRPr>
          </a:p>
          <a:p>
            <a:pPr marL="0" indent="0">
              <a:buNone/>
            </a:pPr>
            <a:r>
              <a:rPr lang="en-TH" sz="4000" b="1" dirty="0">
                <a:solidFill>
                  <a:srgbClr val="FF0000"/>
                </a:solidFill>
              </a:rPr>
              <a:t>QUESTION 14:     </a:t>
            </a:r>
            <a:r>
              <a:rPr lang="en-TH" sz="4000" b="1" dirty="0"/>
              <a:t>What should </a:t>
            </a:r>
            <a:r>
              <a:rPr lang="en-TH" sz="4000" b="1" u="sng" dirty="0"/>
              <a:t>not</a:t>
            </a:r>
            <a:r>
              <a:rPr lang="en-TH" sz="4000" b="1" dirty="0"/>
              <a:t> be served at a Baha’i wedding reception?</a:t>
            </a:r>
          </a:p>
          <a:p>
            <a:pPr marL="0" indent="0">
              <a:buNone/>
            </a:pPr>
            <a:r>
              <a:rPr lang="en-TH" sz="4000" dirty="0"/>
              <a:t>                                (a) sticky rice</a:t>
            </a:r>
          </a:p>
          <a:p>
            <a:pPr marL="0" indent="0">
              <a:buNone/>
            </a:pPr>
            <a:r>
              <a:rPr lang="en-TH" sz="4000" dirty="0"/>
              <a:t>                                (b) pork</a:t>
            </a:r>
          </a:p>
          <a:p>
            <a:pPr marL="0" indent="0">
              <a:buNone/>
            </a:pPr>
            <a:r>
              <a:rPr lang="en-TH" sz="4000" dirty="0"/>
              <a:t>                                (c) chocolate ice cream</a:t>
            </a:r>
          </a:p>
          <a:p>
            <a:pPr marL="0" indent="0">
              <a:buNone/>
            </a:pPr>
            <a:r>
              <a:rPr lang="en-TH" sz="4000" dirty="0"/>
              <a:t>                                (d) any type alcohol</a:t>
            </a:r>
            <a:endParaRPr lang="en-TH" sz="4000" b="1" dirty="0"/>
          </a:p>
          <a:p>
            <a:pPr marL="0" indent="0">
              <a:buNone/>
            </a:pPr>
            <a:endParaRPr lang="en-TH" sz="2400" b="1" dirty="0"/>
          </a:p>
          <a:p>
            <a:pPr marL="0" indent="0">
              <a:buNone/>
            </a:pPr>
            <a:r>
              <a:rPr lang="th-TH" sz="5700" b="1" dirty="0">
                <a:solidFill>
                  <a:srgbClr val="FF0000"/>
                </a:solidFill>
              </a:rPr>
              <a:t>คำถาม</a:t>
            </a:r>
            <a:r>
              <a:rPr lang="en-US" sz="5700" b="1" dirty="0">
                <a:solidFill>
                  <a:srgbClr val="FF0000"/>
                </a:solidFill>
                <a:latin typeface="Calibri" panose="020F0502020204030204" pitchFamily="34" charset="0"/>
              </a:rPr>
              <a:t>:        </a:t>
            </a:r>
            <a:r>
              <a:rPr lang="th-TH" sz="5700" b="1" dirty="0">
                <a:solidFill>
                  <a:srgbClr val="0070C0"/>
                </a:solidFill>
              </a:rPr>
              <a:t>ในการจัดงานเลี้ยงสมรสบาไฮ ไม่ควรเสิร์ฟสิ่งใด?</a:t>
            </a:r>
            <a:endParaRPr lang="th-TH" sz="5700" dirty="0">
              <a:solidFill>
                <a:srgbClr val="0070C0"/>
              </a:solidFill>
            </a:endParaRPr>
          </a:p>
          <a:p>
            <a:pPr marL="2714625" indent="-746125">
              <a:buAutoNum type="thaiAlphaParenBoth"/>
            </a:pPr>
            <a:r>
              <a:rPr lang="th-TH" sz="5800" dirty="0">
                <a:solidFill>
                  <a:srgbClr val="0070C0"/>
                </a:solidFill>
              </a:rPr>
              <a:t>ข้าวเหนียว </a:t>
            </a:r>
            <a:endParaRPr lang="en-US" sz="5800" dirty="0">
              <a:solidFill>
                <a:srgbClr val="0070C0"/>
              </a:solidFill>
            </a:endParaRPr>
          </a:p>
          <a:p>
            <a:pPr marL="2714625" indent="-746125">
              <a:buAutoNum type="thaiAlphaParenBoth"/>
            </a:pPr>
            <a:r>
              <a:rPr lang="th-TH" sz="5800" dirty="0">
                <a:solidFill>
                  <a:srgbClr val="0070C0"/>
                </a:solidFill>
              </a:rPr>
              <a:t>เนื้อหมู </a:t>
            </a:r>
            <a:endParaRPr lang="en-US" sz="5800" dirty="0">
              <a:solidFill>
                <a:srgbClr val="0070C0"/>
              </a:solidFill>
            </a:endParaRPr>
          </a:p>
          <a:p>
            <a:pPr marL="2714625" indent="-746125">
              <a:buAutoNum type="thaiAlphaParenBoth"/>
            </a:pPr>
            <a:r>
              <a:rPr lang="th-TH" sz="5800" dirty="0">
                <a:solidFill>
                  <a:srgbClr val="0070C0"/>
                </a:solidFill>
              </a:rPr>
              <a:t>ไอศครีมช็อกโกแลต </a:t>
            </a:r>
            <a:endParaRPr lang="en-US" sz="5800" dirty="0">
              <a:solidFill>
                <a:srgbClr val="0070C0"/>
              </a:solidFill>
            </a:endParaRPr>
          </a:p>
          <a:p>
            <a:pPr marL="2714625" indent="-746125">
              <a:buAutoNum type="thaiAlphaParenBoth"/>
            </a:pPr>
            <a:r>
              <a:rPr lang="th-TH" sz="5800" dirty="0">
                <a:solidFill>
                  <a:srgbClr val="0070C0"/>
                </a:solidFill>
              </a:rPr>
              <a:t>เครื่องดื่มแอลกอฮอล์ทุกชนิด</a:t>
            </a:r>
          </a:p>
          <a:p>
            <a:pPr marL="0" indent="0">
              <a:buNone/>
            </a:pPr>
            <a:endParaRPr lang="en-US" sz="4000" b="1" dirty="0">
              <a:solidFill>
                <a:srgbClr val="0070C0"/>
              </a:solidFill>
            </a:endParaRPr>
          </a:p>
          <a:p>
            <a:pPr marL="0" indent="0">
              <a:buNone/>
            </a:pPr>
            <a:r>
              <a:rPr lang="th-TH" sz="5800" b="1" dirty="0">
                <a:solidFill>
                  <a:srgbClr val="FF0000"/>
                </a:solidFill>
              </a:rPr>
              <a:t>คำตอบ</a:t>
            </a:r>
            <a:r>
              <a:rPr lang="en-US" sz="5800" b="1" dirty="0">
                <a:solidFill>
                  <a:srgbClr val="FF0000"/>
                </a:solidFill>
              </a:rPr>
              <a:t> - </a:t>
            </a:r>
            <a:r>
              <a:rPr lang="en-TH" sz="4000" b="1" dirty="0">
                <a:solidFill>
                  <a:srgbClr val="FF0000"/>
                </a:solidFill>
              </a:rPr>
              <a:t>A</a:t>
            </a:r>
            <a:r>
              <a:rPr lang="en-US" sz="4000" b="1" dirty="0">
                <a:solidFill>
                  <a:srgbClr val="FF0000"/>
                </a:solidFill>
              </a:rPr>
              <a:t>NSWER:</a:t>
            </a:r>
            <a:r>
              <a:rPr lang="en-US" sz="4000" b="1" dirty="0"/>
              <a:t>	</a:t>
            </a:r>
            <a:r>
              <a:rPr lang="en-US" sz="4000" b="1" dirty="0">
                <a:solidFill>
                  <a:srgbClr val="FF0000"/>
                </a:solidFill>
              </a:rPr>
              <a:t>       </a:t>
            </a:r>
          </a:p>
          <a:p>
            <a:pPr marL="0" indent="0">
              <a:buNone/>
            </a:pPr>
            <a:r>
              <a:rPr lang="en-US" sz="5100" dirty="0">
                <a:solidFill>
                  <a:srgbClr val="0070C0"/>
                </a:solidFill>
              </a:rPr>
              <a:t>             </a:t>
            </a:r>
            <a:r>
              <a:rPr lang="th-TH" sz="5100" dirty="0">
                <a:solidFill>
                  <a:srgbClr val="0070C0"/>
                </a:solidFill>
              </a:rPr>
              <a:t>เครื่องดื่ม</a:t>
            </a:r>
            <a:r>
              <a:rPr lang="th-TH" sz="5800" dirty="0">
                <a:solidFill>
                  <a:srgbClr val="0070C0"/>
                </a:solidFill>
              </a:rPr>
              <a:t>แอลกอฮอล์ทุกชนิด</a:t>
            </a:r>
            <a:r>
              <a:rPr lang="en-US" sz="5800" dirty="0">
                <a:solidFill>
                  <a:srgbClr val="0070C0"/>
                </a:solidFill>
              </a:rPr>
              <a:t> – </a:t>
            </a:r>
            <a:r>
              <a:rPr lang="en-US" sz="4000" dirty="0">
                <a:solidFill>
                  <a:srgbClr val="0070C0"/>
                </a:solidFill>
              </a:rPr>
              <a:t>any type of alcohol</a:t>
            </a:r>
            <a:endParaRPr lang="th-TH" sz="4000" dirty="0">
              <a:solidFill>
                <a:srgbClr val="0070C0"/>
              </a:solidFill>
            </a:endParaRPr>
          </a:p>
          <a:p>
            <a:pPr marL="0" indent="0">
              <a:buNone/>
            </a:pPr>
            <a:endParaRPr lang="en-US" sz="4000" b="1" dirty="0">
              <a:solidFill>
                <a:srgbClr val="FF0000"/>
              </a:solidFill>
            </a:endParaRPr>
          </a:p>
          <a:p>
            <a:endParaRPr lang="en-TH" dirty="0"/>
          </a:p>
        </p:txBody>
      </p:sp>
      <p:pic>
        <p:nvPicPr>
          <p:cNvPr id="1026" name="Picture 2" descr="No alcohol sales today">
            <a:extLst>
              <a:ext uri="{FF2B5EF4-FFF2-40B4-BE49-F238E27FC236}">
                <a16:creationId xmlns:a16="http://schemas.microsoft.com/office/drawing/2014/main" id="{4F71C330-FAB6-74F9-E0FA-D3EB20F3263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261" r="21262"/>
          <a:stretch/>
        </p:blipFill>
        <p:spPr bwMode="auto">
          <a:xfrm>
            <a:off x="9308604" y="984468"/>
            <a:ext cx="2226367" cy="21082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Chocolate Ice Cream – Like Mother, Like Daughter">
            <a:extLst>
              <a:ext uri="{FF2B5EF4-FFF2-40B4-BE49-F238E27FC236}">
                <a16:creationId xmlns:a16="http://schemas.microsoft.com/office/drawing/2014/main" id="{B8C699E3-A119-E127-DFE6-1D39A898AD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35934" y="3429000"/>
            <a:ext cx="2226367" cy="278457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Green check mark icon tick symbol in color Vector Image">
            <a:extLst>
              <a:ext uri="{FF2B5EF4-FFF2-40B4-BE49-F238E27FC236}">
                <a16:creationId xmlns:a16="http://schemas.microsoft.com/office/drawing/2014/main" id="{87D68654-565D-BB11-4EBC-1591AC7EDD3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227" t="19705" r="18794" b="24795"/>
          <a:stretch/>
        </p:blipFill>
        <p:spPr bwMode="auto">
          <a:xfrm>
            <a:off x="10664816" y="3826317"/>
            <a:ext cx="1060801" cy="1042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239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dissolv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par>
                                <p:cTn id="13" presetID="9" presetClass="entr" presetSubtype="0" fill="hold" nodeType="withEffect">
                                  <p:stCondLst>
                                    <p:cond delay="0"/>
                                  </p:stCondLst>
                                  <p:childTnLst>
                                    <p:set>
                                      <p:cBhvr>
                                        <p:cTn id="14" dur="1" fill="hold">
                                          <p:stCondLst>
                                            <p:cond delay="0"/>
                                          </p:stCondLst>
                                        </p:cTn>
                                        <p:tgtEl>
                                          <p:spTgt spid="1028"/>
                                        </p:tgtEl>
                                        <p:attrNameLst>
                                          <p:attrName>style.visibility</p:attrName>
                                        </p:attrNameLst>
                                      </p:cBhvr>
                                      <p:to>
                                        <p:strVal val="visible"/>
                                      </p:to>
                                    </p:set>
                                    <p:animEffect transition="in" filter="dissolve">
                                      <p:cBhvr>
                                        <p:cTn id="15" dur="500"/>
                                        <p:tgtEl>
                                          <p:spTgt spid="1028"/>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3">
                                            <p:txEl>
                                              <p:pRg st="14" end="14"/>
                                            </p:txEl>
                                          </p:spTgt>
                                        </p:tgtEl>
                                        <p:attrNameLst>
                                          <p:attrName>style.visibility</p:attrName>
                                        </p:attrNameLst>
                                      </p:cBhvr>
                                      <p:to>
                                        <p:strVal val="visible"/>
                                      </p:to>
                                    </p:set>
                                    <p:animEffect transition="in" filter="dissolve">
                                      <p:cBhvr>
                                        <p:cTn id="20"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2C6CCB-2790-FD0E-F6E8-9CF8DB7ABDA6}"/>
              </a:ext>
            </a:extLst>
          </p:cNvPr>
          <p:cNvSpPr>
            <a:spLocks noGrp="1"/>
          </p:cNvSpPr>
          <p:nvPr>
            <p:ph idx="1"/>
          </p:nvPr>
        </p:nvSpPr>
        <p:spPr>
          <a:xfrm>
            <a:off x="838200" y="395416"/>
            <a:ext cx="10515600" cy="5781547"/>
          </a:xfrm>
        </p:spPr>
        <p:txBody>
          <a:bodyPr>
            <a:normAutofit/>
          </a:bodyPr>
          <a:lstStyle/>
          <a:p>
            <a:pPr marL="0" indent="0">
              <a:buNone/>
            </a:pPr>
            <a:endParaRPr lang="en-TH" dirty="0"/>
          </a:p>
          <a:p>
            <a:pPr marL="0" lvl="0" indent="0">
              <a:buNone/>
            </a:pPr>
            <a:r>
              <a:rPr lang="en-US" dirty="0"/>
              <a:t>The Universal House of Justice has given the following guidance with regard to the wedding receptions: “No Bahá’í should serve alcohol at any function or reception given by him, such as a wedding reception or a party to which a number of people are invited.” </a:t>
            </a:r>
          </a:p>
          <a:p>
            <a:pPr marL="0" lvl="0" indent="0">
              <a:buNone/>
            </a:pPr>
            <a:r>
              <a:rPr lang="en-US" sz="2000" dirty="0"/>
              <a:t>(Guidance to an individual believer 31 January 1982)</a:t>
            </a:r>
          </a:p>
          <a:p>
            <a:pPr marL="0" lvl="0" indent="0">
              <a:buNone/>
            </a:pPr>
            <a:endParaRPr lang="en-US" sz="1400" dirty="0"/>
          </a:p>
          <a:p>
            <a:pPr marL="0" indent="0">
              <a:buNone/>
            </a:pPr>
            <a:r>
              <a:rPr lang="th-TH" sz="3400" dirty="0">
                <a:solidFill>
                  <a:srgbClr val="0070C0"/>
                </a:solidFill>
              </a:rPr>
              <a:t>สภายุติธรรมแห่งสากลได้ให้คำแนะนำเกี่ยวกับงานเลี้ยงในพิธีสมรสไว้ดังนี้: “ไม่ควรมีบาไฮศาสนิกชนคนใดบริการเครื่องดื่มแอลกอฮอล์ในงานพิธีหรืองานเลี้ยงรับรองใด ๆ ที่เขาจัดขึ้น เช่น งานเลี้ยงในพิธีสมรสหรืองานเลี้ยงสังสรรค์ใด ๆ ที่มีผู้คนจำนวนหนึ่งได้รับเชิญมาร่วมงาน” </a:t>
            </a:r>
            <a:endParaRPr lang="en-US" sz="3400" dirty="0">
              <a:solidFill>
                <a:srgbClr val="0070C0"/>
              </a:solidFill>
            </a:endParaRPr>
          </a:p>
          <a:p>
            <a:pPr marL="0" indent="0">
              <a:buNone/>
            </a:pPr>
            <a:r>
              <a:rPr lang="th-TH" sz="2400" dirty="0">
                <a:solidFill>
                  <a:srgbClr val="0070C0"/>
                </a:solidFill>
              </a:rPr>
              <a:t>(คำแนะนำให้กับบาไฮศาสนิกชนท่านหนึ่ง เมื่อวันที่ </a:t>
            </a:r>
            <a:r>
              <a:rPr lang="en-US" sz="2400" dirty="0">
                <a:solidFill>
                  <a:srgbClr val="0070C0"/>
                </a:solidFill>
              </a:rPr>
              <a:t>31 </a:t>
            </a:r>
            <a:r>
              <a:rPr lang="th-TH" sz="2400" dirty="0">
                <a:solidFill>
                  <a:srgbClr val="0070C0"/>
                </a:solidFill>
              </a:rPr>
              <a:t>มกราคม </a:t>
            </a:r>
            <a:r>
              <a:rPr lang="en-US" sz="2400" dirty="0">
                <a:solidFill>
                  <a:srgbClr val="0070C0"/>
                </a:solidFill>
              </a:rPr>
              <a:t>2525)</a:t>
            </a:r>
            <a:endParaRPr lang="en-TH" sz="2400" dirty="0">
              <a:solidFill>
                <a:srgbClr val="0070C0"/>
              </a:solidFill>
            </a:endParaRPr>
          </a:p>
          <a:p>
            <a:endParaRPr lang="en-TH" dirty="0"/>
          </a:p>
        </p:txBody>
      </p:sp>
    </p:spTree>
    <p:extLst>
      <p:ext uri="{BB962C8B-B14F-4D97-AF65-F5344CB8AC3E}">
        <p14:creationId xmlns:p14="http://schemas.microsoft.com/office/powerpoint/2010/main" val="37343811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B33E4-B227-5E06-ED49-909C37133556}"/>
              </a:ext>
            </a:extLst>
          </p:cNvPr>
          <p:cNvSpPr>
            <a:spLocks noGrp="1"/>
          </p:cNvSpPr>
          <p:nvPr>
            <p:ph type="title"/>
          </p:nvPr>
        </p:nvSpPr>
        <p:spPr>
          <a:xfrm>
            <a:off x="838200" y="466724"/>
            <a:ext cx="10515600" cy="315912"/>
          </a:xfrm>
        </p:spPr>
        <p:txBody>
          <a:bodyPr>
            <a:normAutofit fontScale="90000"/>
          </a:bodyPr>
          <a:lstStyle/>
          <a:p>
            <a:pPr algn="ctr"/>
            <a:r>
              <a:rPr lang="en-US" sz="3200" b="1" dirty="0">
                <a:solidFill>
                  <a:srgbClr val="0070C0"/>
                </a:solidFill>
                <a:latin typeface="+mn-lt"/>
              </a:rPr>
              <a:t>Holding a Ceremony of Another Religion: </a:t>
            </a:r>
            <a:br>
              <a:rPr lang="en-TH" sz="3200" dirty="0">
                <a:solidFill>
                  <a:srgbClr val="0070C0"/>
                </a:solidFill>
                <a:latin typeface="+mn-lt"/>
              </a:rPr>
            </a:br>
            <a:endParaRPr lang="en-TH" sz="3200" dirty="0">
              <a:solidFill>
                <a:srgbClr val="0070C0"/>
              </a:solidFill>
              <a:latin typeface="+mn-lt"/>
            </a:endParaRPr>
          </a:p>
        </p:txBody>
      </p:sp>
      <p:sp>
        <p:nvSpPr>
          <p:cNvPr id="3" name="Content Placeholder 2">
            <a:extLst>
              <a:ext uri="{FF2B5EF4-FFF2-40B4-BE49-F238E27FC236}">
                <a16:creationId xmlns:a16="http://schemas.microsoft.com/office/drawing/2014/main" id="{159A5AEC-5C39-6B62-7FF5-DD92A01CF74A}"/>
              </a:ext>
            </a:extLst>
          </p:cNvPr>
          <p:cNvSpPr>
            <a:spLocks noGrp="1"/>
          </p:cNvSpPr>
          <p:nvPr>
            <p:ph idx="1"/>
          </p:nvPr>
        </p:nvSpPr>
        <p:spPr>
          <a:xfrm>
            <a:off x="297543" y="940593"/>
            <a:ext cx="10081699" cy="5830734"/>
          </a:xfrm>
        </p:spPr>
        <p:txBody>
          <a:bodyPr>
            <a:normAutofit fontScale="25000" lnSpcReduction="20000"/>
          </a:bodyPr>
          <a:lstStyle/>
          <a:p>
            <a:pPr marL="0" indent="0">
              <a:lnSpc>
                <a:spcPct val="120000"/>
              </a:lnSpc>
              <a:buNone/>
            </a:pPr>
            <a:r>
              <a:rPr lang="en-TH" sz="9600" b="1" dirty="0"/>
              <a:t>Under what conditions can </a:t>
            </a:r>
            <a:r>
              <a:rPr lang="en-US" sz="9600" b="1" dirty="0"/>
              <a:t>Bahá'ís </a:t>
            </a:r>
            <a:r>
              <a:rPr lang="en-TH" sz="9600" b="1" dirty="0"/>
              <a:t>also have a wedding ceremony </a:t>
            </a:r>
          </a:p>
          <a:p>
            <a:pPr marL="0" indent="0">
              <a:lnSpc>
                <a:spcPct val="120000"/>
              </a:lnSpc>
              <a:buNone/>
            </a:pPr>
            <a:r>
              <a:rPr lang="en-TH" sz="9600" b="1" dirty="0"/>
              <a:t>of another religion?</a:t>
            </a:r>
          </a:p>
          <a:p>
            <a:pPr marL="0" indent="0">
              <a:lnSpc>
                <a:spcPct val="120000"/>
              </a:lnSpc>
              <a:buNone/>
            </a:pPr>
            <a:endParaRPr lang="en-TH" sz="4800" b="1" dirty="0"/>
          </a:p>
          <a:p>
            <a:pPr marL="0" indent="0">
              <a:lnSpc>
                <a:spcPct val="120000"/>
              </a:lnSpc>
              <a:buNone/>
            </a:pPr>
            <a:r>
              <a:rPr lang="en-US" sz="9600" dirty="0"/>
              <a:t>(a) When one of the partners is not a Baha’i. (</a:t>
            </a:r>
            <a:r>
              <a:rPr lang="en-TH" sz="9600" dirty="0"/>
              <a:t>When two Bahá’ís are married they may not be married by the religious ceremony of another Faith.)</a:t>
            </a:r>
          </a:p>
          <a:p>
            <a:pPr marL="0" indent="0">
              <a:lnSpc>
                <a:spcPct val="120000"/>
              </a:lnSpc>
              <a:buNone/>
            </a:pPr>
            <a:r>
              <a:rPr lang="en-TH" sz="9600" dirty="0"/>
              <a:t> </a:t>
            </a:r>
            <a:r>
              <a:rPr lang="en-US" sz="9600" dirty="0"/>
              <a:t>(b) If one partner is another religion then all concerned, including the officiating religious leader, should know that their partner is a Bahá’í.</a:t>
            </a:r>
            <a:endParaRPr lang="en-TH" sz="9600" dirty="0"/>
          </a:p>
          <a:p>
            <a:pPr marL="14288" lvl="1" indent="0">
              <a:lnSpc>
                <a:spcPct val="120000"/>
              </a:lnSpc>
              <a:spcBef>
                <a:spcPts val="1000"/>
              </a:spcBef>
              <a:buNone/>
            </a:pPr>
            <a:r>
              <a:rPr lang="en-US" sz="9600" dirty="0"/>
              <a:t>(c) The Bahá’í  cannot accept that by having the other religious ceremony they will  renounce his (or her) faith.</a:t>
            </a:r>
            <a:endParaRPr lang="en-TH" sz="9600" dirty="0"/>
          </a:p>
          <a:p>
            <a:pPr marL="14288" lvl="1" indent="0">
              <a:lnSpc>
                <a:spcPct val="120000"/>
              </a:lnSpc>
              <a:spcBef>
                <a:spcPts val="1000"/>
              </a:spcBef>
              <a:buNone/>
            </a:pPr>
            <a:r>
              <a:rPr lang="en-US" sz="9600" dirty="0"/>
              <a:t>(d) The Bahá’í cannot undertake any vow that is contrary to Bahá’í principles (such as vowing to bring up the children in another Faith).</a:t>
            </a:r>
            <a:endParaRPr lang="en-TH" sz="9600" dirty="0"/>
          </a:p>
          <a:p>
            <a:pPr marL="14288" lvl="1" indent="0">
              <a:lnSpc>
                <a:spcPct val="120000"/>
              </a:lnSpc>
              <a:spcBef>
                <a:spcPts val="1000"/>
              </a:spcBef>
              <a:buNone/>
            </a:pPr>
            <a:r>
              <a:rPr lang="en-US" sz="9600" dirty="0"/>
              <a:t>(e) The other religious ceremony needs to be held on the same day as the Bahá’í ceremony, either before or after it.</a:t>
            </a:r>
            <a:endParaRPr lang="en-TH" sz="9600" dirty="0"/>
          </a:p>
          <a:p>
            <a:pPr marL="14288" lvl="1" indent="0">
              <a:lnSpc>
                <a:spcPct val="120000"/>
              </a:lnSpc>
              <a:spcBef>
                <a:spcPts val="1000"/>
              </a:spcBef>
              <a:buNone/>
            </a:pPr>
            <a:endParaRPr lang="en-TH" sz="8000" dirty="0"/>
          </a:p>
          <a:p>
            <a:endParaRPr lang="en-TH" dirty="0"/>
          </a:p>
        </p:txBody>
      </p:sp>
      <p:pic>
        <p:nvPicPr>
          <p:cNvPr id="17410" name="Picture 2" descr="Wedding Ceremony At Church Stock Illustration - Download Image Now - iStock">
            <a:extLst>
              <a:ext uri="{FF2B5EF4-FFF2-40B4-BE49-F238E27FC236}">
                <a16:creationId xmlns:a16="http://schemas.microsoft.com/office/drawing/2014/main" id="{A4D4D1E6-A9A7-1BBE-B257-B35EA15D59C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618" t="12063" r="24879" b="16522"/>
          <a:stretch/>
        </p:blipFill>
        <p:spPr bwMode="auto">
          <a:xfrm>
            <a:off x="10058400" y="725598"/>
            <a:ext cx="1836057" cy="27034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45414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0F25B53-5DD6-B50A-64DF-AE3621E8384D}"/>
              </a:ext>
            </a:extLst>
          </p:cNvPr>
          <p:cNvSpPr/>
          <p:nvPr/>
        </p:nvSpPr>
        <p:spPr>
          <a:xfrm>
            <a:off x="569843" y="159025"/>
            <a:ext cx="11264348" cy="7171194"/>
          </a:xfrm>
          <a:prstGeom prst="rect">
            <a:avLst/>
          </a:prstGeom>
        </p:spPr>
        <p:txBody>
          <a:bodyPr wrap="square">
            <a:spAutoFit/>
          </a:bodyPr>
          <a:lstStyle/>
          <a:p>
            <a:pPr algn="ctr"/>
            <a:r>
              <a:rPr lang="th-TH" sz="4400" b="1" dirty="0">
                <a:solidFill>
                  <a:srgbClr val="000000"/>
                </a:solidFill>
                <a:latin typeface="Times New Roman" panose="02020603050405020304" pitchFamily="18" charset="0"/>
                <a:ea typeface="Times New Roman" panose="02020603050405020304" pitchFamily="18" charset="0"/>
              </a:rPr>
              <a:t>การจัดพิธีของศาสนาอื่นี</a:t>
            </a:r>
            <a:endParaRPr lang="en-US" sz="3400" b="1" dirty="0">
              <a:solidFill>
                <a:srgbClr val="000000"/>
              </a:solidFill>
              <a:latin typeface="Times New Roman" panose="02020603050405020304" pitchFamily="18" charset="0"/>
              <a:ea typeface="Times New Roman" panose="02020603050405020304" pitchFamily="18" charset="0"/>
            </a:endParaRPr>
          </a:p>
          <a:p>
            <a:r>
              <a:rPr lang="th-TH" sz="3200" b="1" dirty="0">
                <a:solidFill>
                  <a:srgbClr val="0070C0"/>
                </a:solidFill>
              </a:rPr>
              <a:t>บาไฮศาสนิกชนสามารถเข้าพิธีสมรสของศาสนาอื่นได้ภายใต้เงื่อนไขใดบ้าง?</a:t>
            </a:r>
            <a:endParaRPr lang="en-US" sz="3200" b="1" dirty="0">
              <a:solidFill>
                <a:srgbClr val="0070C0"/>
              </a:solidFill>
            </a:endParaRPr>
          </a:p>
          <a:p>
            <a:endParaRPr lang="en-US" sz="1200" b="1" dirty="0">
              <a:solidFill>
                <a:srgbClr val="0070C0"/>
              </a:solidFill>
            </a:endParaRPr>
          </a:p>
          <a:p>
            <a:pPr marL="571500" lvl="1" indent="-571500">
              <a:buAutoNum type="thaiAlphaParenBoth"/>
            </a:pPr>
            <a:r>
              <a:rPr lang="th-TH" sz="3400" dirty="0">
                <a:solidFill>
                  <a:srgbClr val="0070C0"/>
                </a:solidFill>
              </a:rPr>
              <a:t>คนใดคนหนึ่งไม่ได้เป็นบาไฮศาสนิกชน (แต่หากทั้งสองเป็นบาไฮศาสนิกชนก็ไม่จำเป็นต้องจัดพิธีทางศาสนาอื่น)</a:t>
            </a:r>
            <a:endParaRPr lang="th-TH" sz="3400" dirty="0">
              <a:solidFill>
                <a:srgbClr val="0070C0"/>
              </a:solidFill>
              <a:latin typeface="Times New Roman" panose="02020603050405020304" pitchFamily="18" charset="0"/>
            </a:endParaRPr>
          </a:p>
          <a:p>
            <a:pPr marL="571500" lvl="1" indent="-571500">
              <a:buAutoNum type="thaiAlphaParenBoth"/>
            </a:pPr>
            <a:r>
              <a:rPr lang="th-TH" sz="3400" dirty="0">
                <a:solidFill>
                  <a:srgbClr val="0070C0"/>
                </a:solidFill>
                <a:latin typeface="Times New Roman" panose="02020603050405020304" pitchFamily="18" charset="0"/>
                <a:ea typeface="Times New Roman" panose="02020603050405020304" pitchFamily="18" charset="0"/>
              </a:rPr>
              <a:t>ในงานพิธีของศาสนาอื่นนั้น ผู้ที่เกี่ยวข้องในการจัดงานพิธีทุกฝ่าย รวมถึงผู้ดำเนินพิธีทางศาสนาต้องทราบว่าอีกฝ่ายหนึ่งนั้นเป็นบาไฮศาสนิกชน</a:t>
            </a:r>
          </a:p>
          <a:p>
            <a:pPr marL="571500" lvl="1" indent="-571500">
              <a:buAutoNum type="thaiAlphaParenBoth"/>
            </a:pPr>
            <a:r>
              <a:rPr lang="th-TH" sz="3400" dirty="0">
                <a:solidFill>
                  <a:srgbClr val="0070C0"/>
                </a:solidFill>
                <a:latin typeface="Times New Roman" panose="02020603050405020304" pitchFamily="18" charset="0"/>
                <a:ea typeface="Times New Roman" panose="02020603050405020304" pitchFamily="18" charset="0"/>
              </a:rPr>
              <a:t>ในงานพิธีนั้น จะต้องไม่มีส่วนใดของพิธีที่ให้เขาหรือเธอปฏิเสธศาสนาที่ตนนับถืออยู่</a:t>
            </a:r>
          </a:p>
          <a:p>
            <a:pPr marL="571500" lvl="1" indent="-571500">
              <a:buAutoNum type="thaiAlphaParenBoth"/>
            </a:pPr>
            <a:r>
              <a:rPr lang="th-TH" sz="3400" dirty="0">
                <a:solidFill>
                  <a:srgbClr val="0070C0"/>
                </a:solidFill>
                <a:latin typeface="Times New Roman" panose="02020603050405020304" pitchFamily="18" charset="0"/>
                <a:ea typeface="Times New Roman" panose="02020603050405020304" pitchFamily="18" charset="0"/>
              </a:rPr>
              <a:t>ต้องไม่มีการกล่าวคำปฏิญาณใดที่ขัดกับหลักคำสอนของศาสนาบาไฮ </a:t>
            </a:r>
            <a:r>
              <a:rPr lang="en-US" sz="3400" dirty="0">
                <a:solidFill>
                  <a:srgbClr val="0070C0"/>
                </a:solidFill>
                <a:latin typeface="Cordia New" panose="020B0304020202020204" pitchFamily="34" charset="-34"/>
                <a:ea typeface="Times New Roman" panose="02020603050405020304" pitchFamily="18" charset="0"/>
              </a:rPr>
              <a:t>(</a:t>
            </a:r>
            <a:r>
              <a:rPr lang="th-TH" sz="3400" dirty="0">
                <a:solidFill>
                  <a:srgbClr val="0070C0"/>
                </a:solidFill>
                <a:latin typeface="Times New Roman" panose="02020603050405020304" pitchFamily="18" charset="0"/>
                <a:ea typeface="Times New Roman" panose="02020603050405020304" pitchFamily="18" charset="0"/>
              </a:rPr>
              <a:t>เช่น การระบุให้เลี้ยงดูลูกให้นับถือศาสนาใดศาสนาหนึ่ง)</a:t>
            </a:r>
          </a:p>
          <a:p>
            <a:pPr marL="571500" lvl="1" indent="-571500">
              <a:buAutoNum type="thaiAlphaParenBoth"/>
            </a:pPr>
            <a:r>
              <a:rPr lang="th-TH" sz="3400" dirty="0">
                <a:solidFill>
                  <a:srgbClr val="0070C0"/>
                </a:solidFill>
                <a:latin typeface="Times New Roman" panose="02020603050405020304" pitchFamily="18" charset="0"/>
                <a:ea typeface="Times New Roman" panose="02020603050405020304" pitchFamily="18" charset="0"/>
              </a:rPr>
              <a:t>พิธีนั้นจะต้องจัดภายในวันเดียวกันกับพิธีบาไฮ ซึ่งจะก่อนหรือหลังก็ได้</a:t>
            </a:r>
          </a:p>
          <a:p>
            <a:pPr marL="571500" lvl="1" indent="-571500">
              <a:buAutoNum type="thaiAlphaParenBoth"/>
            </a:pPr>
            <a:r>
              <a:rPr lang="th-TH" sz="3400" dirty="0">
                <a:solidFill>
                  <a:srgbClr val="0070C0"/>
                </a:solidFill>
              </a:rPr>
              <a:t>ภายใต้เงื่อนไขทั้งหมดข้างต้น</a:t>
            </a:r>
            <a:endParaRPr lang="en-US" sz="3400" dirty="0">
              <a:solidFill>
                <a:srgbClr val="0070C0"/>
              </a:solidFill>
              <a:latin typeface="Times New Roman" panose="02020603050405020304" pitchFamily="18" charset="0"/>
              <a:ea typeface="Times New Roman" panose="02020603050405020304" pitchFamily="18" charset="0"/>
            </a:endParaRPr>
          </a:p>
          <a:p>
            <a:pPr marL="12700" lvl="1"/>
            <a:endParaRPr lang="en-US" sz="3200" b="1" dirty="0">
              <a:solidFill>
                <a:srgbClr val="FF0000"/>
              </a:solidFill>
            </a:endParaRPr>
          </a:p>
          <a:p>
            <a:pPr lvl="1"/>
            <a:endParaRPr lang="en-US" sz="3400" dirty="0">
              <a:latin typeface="Times New Roman" panose="02020603050405020304" pitchFamily="18" charset="0"/>
              <a:ea typeface="Times New Roman" panose="02020603050405020304" pitchFamily="18" charset="0"/>
            </a:endParaRPr>
          </a:p>
        </p:txBody>
      </p:sp>
      <p:pic>
        <p:nvPicPr>
          <p:cNvPr id="5" name="Picture 2" descr="Wedding Ceremony At Church Stock Illustration - Download Image Now - iStock">
            <a:extLst>
              <a:ext uri="{FF2B5EF4-FFF2-40B4-BE49-F238E27FC236}">
                <a16:creationId xmlns:a16="http://schemas.microsoft.com/office/drawing/2014/main" id="{0ABCFB47-15A0-A949-D07B-3DE65D71D94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618" t="12063" r="24879" b="16522"/>
          <a:stretch/>
        </p:blipFill>
        <p:spPr bwMode="auto">
          <a:xfrm>
            <a:off x="10209449" y="4679575"/>
            <a:ext cx="1302013" cy="1917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78989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EA24F123-A723-6CCB-BA1C-542AE074A67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87078" y="1446143"/>
            <a:ext cx="3617843" cy="4893365"/>
          </a:xfrm>
          <a:prstGeom prst="rect">
            <a:avLst/>
          </a:prstGeom>
        </p:spPr>
      </p:pic>
      <p:sp>
        <p:nvSpPr>
          <p:cNvPr id="5" name="Rounded Rectangular Callout 4">
            <a:extLst>
              <a:ext uri="{FF2B5EF4-FFF2-40B4-BE49-F238E27FC236}">
                <a16:creationId xmlns:a16="http://schemas.microsoft.com/office/drawing/2014/main" id="{A734158B-F1BD-9CBA-7981-3E0D4227333D}"/>
              </a:ext>
            </a:extLst>
          </p:cNvPr>
          <p:cNvSpPr/>
          <p:nvPr/>
        </p:nvSpPr>
        <p:spPr>
          <a:xfrm>
            <a:off x="768626" y="437322"/>
            <a:ext cx="2796209" cy="1895061"/>
          </a:xfrm>
          <a:prstGeom prst="wedgeRoundRectCallout">
            <a:avLst>
              <a:gd name="adj1" fmla="val 90067"/>
              <a:gd name="adj2" fmla="val 56206"/>
              <a:gd name="adj3" fmla="val 16667"/>
            </a:avLst>
          </a:prstGeom>
          <a:solidFill>
            <a:schemeClr val="accent4">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H" sz="2800" dirty="0">
                <a:solidFill>
                  <a:schemeClr val="tx1"/>
                </a:solidFill>
              </a:rPr>
              <a:t>Together</a:t>
            </a:r>
            <a:r>
              <a:rPr lang="en-TH" sz="2800" dirty="0">
                <a:solidFill>
                  <a:srgbClr val="0070C0"/>
                </a:solidFill>
              </a:rPr>
              <a:t> ….</a:t>
            </a:r>
          </a:p>
          <a:p>
            <a:pPr algn="ctr"/>
            <a:r>
              <a:rPr lang="th-TH" sz="4000" dirty="0">
                <a:solidFill>
                  <a:srgbClr val="0070C0"/>
                </a:solidFill>
              </a:rPr>
              <a:t>อยู่ด้วยกัน</a:t>
            </a:r>
            <a:r>
              <a:rPr lang="en-US" sz="4000" dirty="0">
                <a:solidFill>
                  <a:srgbClr val="0070C0"/>
                </a:solidFill>
              </a:rPr>
              <a:t> …</a:t>
            </a:r>
            <a:endParaRPr lang="en-TH" sz="4000" dirty="0">
              <a:solidFill>
                <a:srgbClr val="0070C0"/>
              </a:solidFill>
            </a:endParaRPr>
          </a:p>
        </p:txBody>
      </p:sp>
      <p:sp>
        <p:nvSpPr>
          <p:cNvPr id="8" name="Rounded Rectangular Callout 7">
            <a:extLst>
              <a:ext uri="{FF2B5EF4-FFF2-40B4-BE49-F238E27FC236}">
                <a16:creationId xmlns:a16="http://schemas.microsoft.com/office/drawing/2014/main" id="{4BF5657B-A9A0-1F4C-0242-3787B09E409E}"/>
              </a:ext>
            </a:extLst>
          </p:cNvPr>
          <p:cNvSpPr/>
          <p:nvPr/>
        </p:nvSpPr>
        <p:spPr>
          <a:xfrm>
            <a:off x="8448260" y="3043030"/>
            <a:ext cx="2796209" cy="1895061"/>
          </a:xfrm>
          <a:prstGeom prst="wedgeRoundRectCallout">
            <a:avLst>
              <a:gd name="adj1" fmla="val -134103"/>
              <a:gd name="adj2" fmla="val -73164"/>
              <a:gd name="adj3" fmla="val 16667"/>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H" sz="2800" dirty="0">
                <a:solidFill>
                  <a:schemeClr val="tx1"/>
                </a:solidFill>
              </a:rPr>
              <a:t>… for eternity!</a:t>
            </a:r>
          </a:p>
          <a:p>
            <a:pPr algn="ctr"/>
            <a:r>
              <a:rPr lang="en-US" sz="4000" dirty="0">
                <a:solidFill>
                  <a:srgbClr val="0070C0"/>
                </a:solidFill>
              </a:rPr>
              <a:t>… </a:t>
            </a:r>
            <a:r>
              <a:rPr lang="th-TH" sz="4000" dirty="0">
                <a:solidFill>
                  <a:srgbClr val="0070C0"/>
                </a:solidFill>
              </a:rPr>
              <a:t>ตลอดไป</a:t>
            </a:r>
            <a:endParaRPr lang="en-TH" sz="4000" dirty="0">
              <a:solidFill>
                <a:srgbClr val="0070C0"/>
              </a:solidFill>
            </a:endParaRPr>
          </a:p>
        </p:txBody>
      </p:sp>
      <p:sp>
        <p:nvSpPr>
          <p:cNvPr id="2" name="Rectangle 1">
            <a:extLst>
              <a:ext uri="{FF2B5EF4-FFF2-40B4-BE49-F238E27FC236}">
                <a16:creationId xmlns:a16="http://schemas.microsoft.com/office/drawing/2014/main" id="{4A901F25-7C2A-2843-84B4-E7BC96EE987A}"/>
              </a:ext>
            </a:extLst>
          </p:cNvPr>
          <p:cNvSpPr/>
          <p:nvPr/>
        </p:nvSpPr>
        <p:spPr>
          <a:xfrm>
            <a:off x="4056819" y="3244334"/>
            <a:ext cx="4078361" cy="369332"/>
          </a:xfrm>
          <a:prstGeom prst="rect">
            <a:avLst/>
          </a:prstGeom>
        </p:spPr>
        <p:txBody>
          <a:bodyPr wrap="none">
            <a:spAutoFit/>
          </a:bodyPr>
          <a:lstStyle/>
          <a:p>
            <a:r>
              <a:rPr lang="en-US" dirty="0"/>
              <a:t>https://</a:t>
            </a:r>
            <a:r>
              <a:rPr lang="en-US" dirty="0" err="1"/>
              <a:t>mail.google.com</a:t>
            </a:r>
            <a:r>
              <a:rPr lang="en-US" dirty="0"/>
              <a:t>/mail/u/0/#inbox</a:t>
            </a:r>
          </a:p>
        </p:txBody>
      </p:sp>
    </p:spTree>
    <p:extLst>
      <p:ext uri="{BB962C8B-B14F-4D97-AF65-F5344CB8AC3E}">
        <p14:creationId xmlns:p14="http://schemas.microsoft.com/office/powerpoint/2010/main" val="2312676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603EDB-7F1F-3772-E8ED-60DB549A0613}"/>
              </a:ext>
            </a:extLst>
          </p:cNvPr>
          <p:cNvSpPr>
            <a:spLocks noGrp="1"/>
          </p:cNvSpPr>
          <p:nvPr>
            <p:ph idx="1"/>
          </p:nvPr>
        </p:nvSpPr>
        <p:spPr>
          <a:xfrm>
            <a:off x="397565" y="314325"/>
            <a:ext cx="10956235" cy="6672263"/>
          </a:xfrm>
        </p:spPr>
        <p:txBody>
          <a:bodyPr>
            <a:noAutofit/>
          </a:bodyPr>
          <a:lstStyle/>
          <a:p>
            <a:r>
              <a:rPr lang="th-TH" sz="3200" dirty="0">
                <a:solidFill>
                  <a:srgbClr val="0070C0"/>
                </a:solidFill>
              </a:rPr>
              <a:t>ผู้ที่จะจัดพิธีสมรสบาไฮทุกคนจะต้องปรึกษากับธรรมสภาท้องถิ่นล่วงหน้าเพื่อให้มีเวลามากพอในการดำเนินการตามขั้นตอนปฏิบัติ (อย่างน้อยหนึ่งเดือน) หากมาติดต่อกับธรรมสภาอย่างกระชั้นชิดใกล้กับวันที่จะทำพิธีสมรส อาจก่อให้เกิดปัญหาความยุ่งยาก หรืออาจจะไม่สามารถจัดพิธีสมรสตามวันที่ได้กำหนดไว้</a:t>
            </a:r>
            <a:endParaRPr lang="en-TH" sz="3200" dirty="0">
              <a:solidFill>
                <a:srgbClr val="0070C0"/>
              </a:solidFill>
            </a:endParaRPr>
          </a:p>
          <a:p>
            <a:endParaRPr lang="en-TH" sz="1200" dirty="0"/>
          </a:p>
          <a:p>
            <a:r>
              <a:rPr lang="th-TH" sz="3200" dirty="0">
                <a:solidFill>
                  <a:srgbClr val="0070C0"/>
                </a:solidFill>
              </a:rPr>
              <a:t>ธรรมสภาจะต้องแน่ใจว่า ชายหญิงที่จะสมรสได้เตรียมเอกสารที่จำเป็นในการจดทะเบียนสมรสกับทางการอย่างครบถ้วนด้วย</a:t>
            </a:r>
            <a:endParaRPr lang="en-US" sz="3200" dirty="0">
              <a:solidFill>
                <a:srgbClr val="0070C0"/>
              </a:solidFill>
            </a:endParaRPr>
          </a:p>
          <a:p>
            <a:endParaRPr lang="en-TH" sz="1200" dirty="0">
              <a:solidFill>
                <a:srgbClr val="0070C0"/>
              </a:solidFill>
            </a:endParaRPr>
          </a:p>
          <a:p>
            <a:r>
              <a:rPr lang="th-TH" sz="3200" dirty="0">
                <a:solidFill>
                  <a:srgbClr val="0070C0"/>
                </a:solidFill>
              </a:rPr>
              <a:t>ในกรณีที่ท้งสองฝ่ายนับถือศาสนาที่ต่างกันก็ต้องให้เกียรติทั้งสองฝ่าย เนื่องจากพิธีสมรสแบบบาไฮมีความศักดิ์สิทธิ์เรียบง่าย ดังนั้นไม่ควรให้พิธีสมรสทางศาสนาบาไฮเป็นเพียงส่วนเสริมให้กับพิธีทางศาสนาของอีกฝ่ายหนึ่ง พิธีสมรสของทั้งสองฝ่ายจะต้องแยกกันอย่างชัดเจน หรืออีกนัยหนึ่งก็คือทั้งสองพิธีควรจัดแยกกันไม่ควรจัดดำเนินรวมกัน</a:t>
            </a:r>
            <a:endParaRPr lang="en-US" sz="3200" dirty="0">
              <a:solidFill>
                <a:srgbClr val="0070C0"/>
              </a:solidFill>
            </a:endParaRPr>
          </a:p>
          <a:p>
            <a:endParaRPr lang="en-TH" sz="1200" dirty="0">
              <a:solidFill>
                <a:srgbClr val="0070C0"/>
              </a:solidFill>
            </a:endParaRPr>
          </a:p>
          <a:p>
            <a:r>
              <a:rPr lang="th-TH" sz="3200" dirty="0">
                <a:solidFill>
                  <a:srgbClr val="0070C0"/>
                </a:solidFill>
              </a:rPr>
              <a:t>แต่หากทั้งคู่เป็นบาไฮศาสนิกชน ก็ให้จัดพิธีสมรสแบบบาไฮเพียงอย่างเดียว</a:t>
            </a:r>
            <a:endParaRPr lang="en-TH" sz="3200" dirty="0">
              <a:solidFill>
                <a:srgbClr val="0070C0"/>
              </a:solidFill>
            </a:endParaRPr>
          </a:p>
        </p:txBody>
      </p:sp>
    </p:spTree>
    <p:extLst>
      <p:ext uri="{BB962C8B-B14F-4D97-AF65-F5344CB8AC3E}">
        <p14:creationId xmlns:p14="http://schemas.microsoft.com/office/powerpoint/2010/main" val="9082227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603EDB-7F1F-3772-E8ED-60DB549A0613}"/>
              </a:ext>
            </a:extLst>
          </p:cNvPr>
          <p:cNvSpPr>
            <a:spLocks noGrp="1"/>
          </p:cNvSpPr>
          <p:nvPr>
            <p:ph idx="1"/>
          </p:nvPr>
        </p:nvSpPr>
        <p:spPr>
          <a:xfrm>
            <a:off x="397565" y="314325"/>
            <a:ext cx="10956235" cy="6672263"/>
          </a:xfrm>
        </p:spPr>
        <p:txBody>
          <a:bodyPr>
            <a:normAutofit fontScale="62500" lnSpcReduction="20000"/>
          </a:bodyPr>
          <a:lstStyle/>
          <a:p>
            <a:r>
              <a:rPr lang="en-TH" dirty="0"/>
              <a:t>People are urged to consult with the Local Spiritual Assembly as far in advance of the wedding date as possible (idealy a month) as it can be difficult to make last-minute arrangements</a:t>
            </a:r>
            <a:r>
              <a:rPr lang="en-TH" sz="4500"/>
              <a:t>. </a:t>
            </a:r>
            <a:endParaRPr lang="en-US" sz="4500" dirty="0"/>
          </a:p>
          <a:p>
            <a:r>
              <a:rPr lang="th-TH" sz="4500" dirty="0">
                <a:solidFill>
                  <a:srgbClr val="0070C0"/>
                </a:solidFill>
              </a:rPr>
              <a:t>ผู้ที่จะจัดพิธีสมรสบาไฮทุกคนจะต้องปรึกษากับธรรมสภาท้องถิ่นล่วงหน้าเพื่อให้มีเวลามากพอในการดำเนินการตามขั้นตอนปฏิบัติ (อย่างน้อยหนึ่งเดือน) หากมาติดต่อกับธรรมสภาอย่างกระชั้นชิดใกล้กับวันที่จะทำพิธีสมรส อาจก่อให้เกิดปัญหาความยุ่งยาก หรืออาจจะไม่สามารถจัดพิธีสมรสตามวันที่ได้กำหนดไว้</a:t>
            </a:r>
            <a:endParaRPr lang="en-TH" sz="4500" dirty="0">
              <a:solidFill>
                <a:srgbClr val="0070C0"/>
              </a:solidFill>
            </a:endParaRPr>
          </a:p>
          <a:p>
            <a:endParaRPr lang="en-TH" sz="3100" dirty="0"/>
          </a:p>
          <a:p>
            <a:r>
              <a:rPr lang="en-US" dirty="0"/>
              <a:t>The Assembly must also verify that the civil law requirements are met.</a:t>
            </a:r>
          </a:p>
          <a:p>
            <a:r>
              <a:rPr lang="th-TH" sz="4500" dirty="0">
                <a:solidFill>
                  <a:srgbClr val="0070C0"/>
                </a:solidFill>
              </a:rPr>
              <a:t>ธรรมสภาจะต้องแน่ใจว่า ชายหญิงที่จะสมรสได้เตรียมเอกสารที่จำเป็นในการจดทะเบียนสมรสกับทางการอย่างครบถ้วนด้วย</a:t>
            </a:r>
            <a:endParaRPr lang="en-TH" dirty="0">
              <a:solidFill>
                <a:srgbClr val="0070C0"/>
              </a:solidFill>
            </a:endParaRPr>
          </a:p>
          <a:p>
            <a:endParaRPr lang="en-TH" dirty="0"/>
          </a:p>
          <a:p>
            <a:r>
              <a:rPr lang="en-US" dirty="0"/>
              <a:t>Equal respect must be accorded to both the Baha’i and non-Baha’i ceremonies. In other words, the Bahá’</a:t>
            </a:r>
            <a:r>
              <a:rPr lang="en-US" dirty="0" err="1"/>
              <a:t>i</a:t>
            </a:r>
            <a:r>
              <a:rPr lang="en-US" dirty="0"/>
              <a:t>́ ceremony, which is basically so simple, should not be regarded as a mere formal adjunct to the ceremony of the other religion. The two ceremonies must be clearly distinct. In other words, they should not be commingled into one combined ceremony. </a:t>
            </a:r>
          </a:p>
          <a:p>
            <a:r>
              <a:rPr lang="th-TH" sz="4500" dirty="0">
                <a:solidFill>
                  <a:srgbClr val="0070C0"/>
                </a:solidFill>
              </a:rPr>
              <a:t>ในกรณีที่ท้งสองฝ่ายนับถือศาสนาที่ต่างกันก็ต้องให้เกียรติทั้งสองฝ่าย เนื่องจากพิธีสมรสแบบบาไฮมีความศักดิ์สิทธิ์เรียบง่าย ดังนั้นไม่ควรให้พิธีสมรสทางศาสนาบาไฮเป็นเพียงส่วนเสริมให้กับพิธีทางศาสนาของอีกฝ่ายหนึ่ง พิธีสมรสของทั้งสองฝ่ายจะต้องแยกกันอย่างชัดเจน หรืออีกนัยหนึ่งก็คือทั้งสองพิธีควรจัดแยกกันไม่ควรจัดดำเนินรวมกัน</a:t>
            </a:r>
            <a:endParaRPr lang="en-TH" sz="3400" dirty="0">
              <a:solidFill>
                <a:srgbClr val="0070C0"/>
              </a:solidFill>
            </a:endParaRPr>
          </a:p>
          <a:p>
            <a:r>
              <a:rPr lang="en-TH" dirty="0"/>
              <a:t>When two Bahá’ís are married they may not be married by the religious ceremony of another Faith</a:t>
            </a:r>
            <a:r>
              <a:rPr lang="en-TH" sz="3400"/>
              <a:t>.</a:t>
            </a:r>
            <a:r>
              <a:rPr lang="th-TH" sz="3400" dirty="0"/>
              <a:t> </a:t>
            </a:r>
            <a:endParaRPr lang="en-US" sz="3400" dirty="0"/>
          </a:p>
          <a:p>
            <a:r>
              <a:rPr lang="th-TH" sz="4400" dirty="0">
                <a:solidFill>
                  <a:srgbClr val="0070C0"/>
                </a:solidFill>
              </a:rPr>
              <a:t>แต่หากทั้งคู่เป็นบาไฮศาสนิกชน ก็ให้จัดพิธีสมรสแบบบาไฮเพียงอย่างเดียว</a:t>
            </a:r>
            <a:endParaRPr lang="en-TH" dirty="0">
              <a:solidFill>
                <a:srgbClr val="0070C0"/>
              </a:solidFill>
            </a:endParaRPr>
          </a:p>
        </p:txBody>
      </p:sp>
    </p:spTree>
    <p:extLst>
      <p:ext uri="{BB962C8B-B14F-4D97-AF65-F5344CB8AC3E}">
        <p14:creationId xmlns:p14="http://schemas.microsoft.com/office/powerpoint/2010/main" val="19168408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1887</TotalTime>
  <Words>5232</Words>
  <Application>Microsoft Office PowerPoint</Application>
  <PresentationFormat>Widescreen</PresentationFormat>
  <Paragraphs>335</Paragraphs>
  <Slides>36</Slides>
  <Notes>1</Notes>
  <HiddenSlides>2</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Arial</vt:lpstr>
      <vt:lpstr>Calibri</vt:lpstr>
      <vt:lpstr>Calibri Light</vt:lpstr>
      <vt:lpstr>Cordia New</vt:lpstr>
      <vt:lpstr>Times New Roman</vt:lpstr>
      <vt:lpstr>Office Theme</vt:lpstr>
      <vt:lpstr>PowerPoint Presentation</vt:lpstr>
      <vt:lpstr>ความหมายของการสมรสแบบบาไฮ The Meaning Bahá’í Marriage</vt:lpstr>
      <vt:lpstr>คำแนะนำของพระอับดุลบาฮา  - Abdu’l-Baha’s Advice</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พยาน - Witnesses </vt:lpstr>
      <vt:lpstr>พยาน - Witnesses </vt:lpstr>
      <vt:lpstr>PowerPoint Presentation</vt:lpstr>
      <vt:lpstr>PowerPoint Presentation</vt:lpstr>
      <vt:lpstr>PowerPoint Presentation</vt:lpstr>
      <vt:lpstr>PowerPoint Presentation</vt:lpstr>
      <vt:lpstr>Wedding Ceremony: งานพิธีสมรสบาไฮ </vt:lpstr>
      <vt:lpstr>PowerPoint Presentation</vt:lpstr>
      <vt:lpstr>PowerPoint Presentation</vt:lpstr>
      <vt:lpstr>PowerPoint Presentation</vt:lpstr>
      <vt:lpstr>PowerPoint Presentation</vt:lpstr>
      <vt:lpstr>PowerPoint Presentation</vt:lpstr>
      <vt:lpstr>PowerPoint Presentation</vt:lpstr>
      <vt:lpstr>Holding a Ceremony of Another Religion: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Baha’i Marriage</dc:title>
  <dc:creator>Tim Schaffter</dc:creator>
  <cp:lastModifiedBy>Vaughan Smith</cp:lastModifiedBy>
  <cp:revision>86</cp:revision>
  <dcterms:created xsi:type="dcterms:W3CDTF">2022-04-29T09:18:23Z</dcterms:created>
  <dcterms:modified xsi:type="dcterms:W3CDTF">2023-01-16T03:26:31Z</dcterms:modified>
</cp:coreProperties>
</file>